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292" r:id="rId4"/>
    <p:sldId id="259" r:id="rId5"/>
    <p:sldId id="266" r:id="rId6"/>
    <p:sldId id="290" r:id="rId7"/>
    <p:sldId id="291" r:id="rId8"/>
    <p:sldId id="270" r:id="rId9"/>
    <p:sldId id="299" r:id="rId10"/>
    <p:sldId id="300" r:id="rId11"/>
    <p:sldId id="302" r:id="rId12"/>
    <p:sldId id="268" r:id="rId13"/>
    <p:sldId id="281" r:id="rId14"/>
    <p:sldId id="263" r:id="rId15"/>
    <p:sldId id="278" r:id="rId16"/>
    <p:sldId id="295" r:id="rId17"/>
    <p:sldId id="296" r:id="rId18"/>
    <p:sldId id="262" r:id="rId19"/>
    <p:sldId id="297" r:id="rId20"/>
    <p:sldId id="303" r:id="rId21"/>
    <p:sldId id="274" r:id="rId22"/>
    <p:sldId id="301" r:id="rId23"/>
    <p:sldId id="273" r:id="rId24"/>
    <p:sldId id="294" r:id="rId25"/>
    <p:sldId id="282" r:id="rId26"/>
    <p:sldId id="275" r:id="rId27"/>
    <p:sldId id="285" r:id="rId28"/>
    <p:sldId id="276" r:id="rId29"/>
    <p:sldId id="280" r:id="rId30"/>
    <p:sldId id="277" r:id="rId31"/>
    <p:sldId id="284" r:id="rId32"/>
    <p:sldId id="293" r:id="rId33"/>
    <p:sldId id="287" r:id="rId34"/>
    <p:sldId id="272" r:id="rId35"/>
    <p:sldId id="264" r:id="rId36"/>
    <p:sldId id="267" r:id="rId37"/>
    <p:sldId id="258" r:id="rId38"/>
    <p:sldId id="271" r:id="rId39"/>
    <p:sldId id="260" r:id="rId40"/>
    <p:sldId id="261" r:id="rId41"/>
    <p:sldId id="289" r:id="rId42"/>
    <p:sldId id="298" r:id="rId43"/>
  </p:sldIdLst>
  <p:sldSz cx="10058400" cy="7772400"/>
  <p:notesSz cx="7010400" cy="9296400"/>
  <p:defaultTex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CC3300"/>
    <a:srgbClr val="4E4F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9" d="100"/>
          <a:sy n="99" d="100"/>
        </p:scale>
        <p:origin x="1560" y="84"/>
      </p:cViewPr>
      <p:guideLst/>
    </p:cSldViewPr>
  </p:slideViewPr>
  <p:notesTextViewPr>
    <p:cViewPr>
      <p:scale>
        <a:sx n="1" d="1"/>
        <a:sy n="1" d="1"/>
      </p:scale>
      <p:origin x="0" y="0"/>
    </p:cViewPr>
  </p:notesTextViewPr>
  <p:sorterViewPr>
    <p:cViewPr>
      <p:scale>
        <a:sx n="100" d="100"/>
        <a:sy n="100" d="100"/>
      </p:scale>
      <p:origin x="0" y="-26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41044" y="860146"/>
            <a:ext cx="7770114" cy="4580534"/>
          </a:xfrm>
        </p:spPr>
        <p:txBody>
          <a:bodyPr anchor="b">
            <a:normAutofit/>
          </a:bodyPr>
          <a:lstStyle>
            <a:lvl1pPr algn="l">
              <a:lnSpc>
                <a:spcPct val="85000"/>
              </a:lnSpc>
              <a:defRPr sz="726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041044" y="5440680"/>
            <a:ext cx="7770114" cy="1917192"/>
          </a:xfrm>
        </p:spPr>
        <p:txBody>
          <a:bodyPr>
            <a:normAutofit/>
          </a:bodyPr>
          <a:lstStyle>
            <a:lvl1pPr marL="0" indent="0" algn="l">
              <a:buNone/>
              <a:defRPr sz="2200" baseline="0">
                <a:solidFill>
                  <a:schemeClr val="tx1">
                    <a:lumMod val="85000"/>
                  </a:schemeClr>
                </a:solidFill>
              </a:defRPr>
            </a:lvl1pPr>
            <a:lvl2pPr marL="502920" indent="0" algn="ctr">
              <a:buNone/>
              <a:defRPr sz="2200"/>
            </a:lvl2pPr>
            <a:lvl3pPr marL="1005840" indent="0" algn="ctr">
              <a:buNone/>
              <a:defRPr sz="2200"/>
            </a:lvl3pPr>
            <a:lvl4pPr marL="1508760" indent="0" algn="ctr">
              <a:buNone/>
              <a:defRPr sz="2200"/>
            </a:lvl4pPr>
            <a:lvl5pPr marL="2011680" indent="0" algn="ctr">
              <a:buNone/>
              <a:defRPr sz="2200"/>
            </a:lvl5pPr>
            <a:lvl6pPr marL="2514600" indent="0" algn="ctr">
              <a:buNone/>
              <a:defRPr sz="2200"/>
            </a:lvl6pPr>
            <a:lvl7pPr marL="3017520" indent="0" algn="ctr">
              <a:buNone/>
              <a:defRPr sz="2200"/>
            </a:lvl7pPr>
            <a:lvl8pPr marL="3520440" indent="0" algn="ctr">
              <a:buNone/>
              <a:defRPr sz="2200"/>
            </a:lvl8pPr>
            <a:lvl9pPr marL="4023360" indent="0" algn="ctr">
              <a:buNone/>
              <a:defRPr sz="2200"/>
            </a:lvl9pPr>
          </a:lstStyle>
          <a:p>
            <a:r>
              <a:rPr lang="en-US"/>
              <a:t>Click to edit Master subtitle style</a:t>
            </a:r>
            <a:endParaRPr lang="en-US" dirty="0"/>
          </a:p>
        </p:txBody>
      </p:sp>
      <p:sp>
        <p:nvSpPr>
          <p:cNvPr id="7" name="Rectangle 6"/>
          <p:cNvSpPr/>
          <p:nvPr/>
        </p:nvSpPr>
        <p:spPr>
          <a:xfrm>
            <a:off x="0" y="0"/>
            <a:ext cx="377190" cy="777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Date Placeholder 7"/>
          <p:cNvSpPr>
            <a:spLocks noGrp="1"/>
          </p:cNvSpPr>
          <p:nvPr>
            <p:ph type="dt" sz="half" idx="10"/>
          </p:nvPr>
        </p:nvSpPr>
        <p:spPr/>
        <p:txBody>
          <a:bodyPr/>
          <a:lstStyle>
            <a:lvl1pPr>
              <a:defRPr>
                <a:solidFill>
                  <a:schemeClr val="bg2">
                    <a:lumMod val="20000"/>
                    <a:lumOff val="80000"/>
                  </a:schemeClr>
                </a:solidFill>
              </a:defRPr>
            </a:lvl1pPr>
          </a:lstStyle>
          <a:p>
            <a:fld id="{CFAA9DC4-7619-452C-8B27-C1F8104B62A8}" type="datetimeFigureOut">
              <a:rPr lang="en-US" smtClean="0"/>
              <a:t>7/30/2020</a:t>
            </a:fld>
            <a:endParaRPr lang="en-US" dirty="0"/>
          </a:p>
        </p:txBody>
      </p:sp>
      <p:sp>
        <p:nvSpPr>
          <p:cNvPr id="9" name="Footer Placeholder 8"/>
          <p:cNvSpPr>
            <a:spLocks noGrp="1"/>
          </p:cNvSpPr>
          <p:nvPr>
            <p:ph type="ftr" sz="quarter" idx="11"/>
          </p:nvPr>
        </p:nvSpPr>
        <p:spPr/>
        <p:txBody>
          <a:bodyPr/>
          <a:lstStyle>
            <a:lvl1pPr>
              <a:defRPr>
                <a:solidFill>
                  <a:schemeClr val="bg2">
                    <a:lumMod val="20000"/>
                    <a:lumOff val="80000"/>
                  </a:schemeClr>
                </a:solidFill>
              </a:defRPr>
            </a:lvl1pPr>
          </a:lstStyle>
          <a:p>
            <a:endParaRPr lang="en-US" dirty="0"/>
          </a:p>
        </p:txBody>
      </p:sp>
      <p:sp>
        <p:nvSpPr>
          <p:cNvPr id="10" name="Slide Number Placeholder 9"/>
          <p:cNvSpPr>
            <a:spLocks noGrp="1"/>
          </p:cNvSpPr>
          <p:nvPr>
            <p:ph type="sldNum" sz="quarter" idx="12"/>
          </p:nvPr>
        </p:nvSpPr>
        <p:spPr/>
        <p:txBody>
          <a:bodyPr/>
          <a:lstStyle>
            <a:lvl1pPr>
              <a:defRPr>
                <a:solidFill>
                  <a:schemeClr val="bg2">
                    <a:lumMod val="60000"/>
                    <a:lumOff val="40000"/>
                  </a:schemeClr>
                </a:solidFill>
              </a:defRPr>
            </a:lvl1pPr>
          </a:lstStyle>
          <a:p>
            <a:fld id="{A2052C3B-16AA-4703-AC8E-BDBC967983AE}" type="slidenum">
              <a:rPr lang="en-US" smtClean="0"/>
              <a:t>‹#›</a:t>
            </a:fld>
            <a:endParaRPr lang="en-US" dirty="0"/>
          </a:p>
        </p:txBody>
      </p:sp>
    </p:spTree>
    <p:extLst>
      <p:ext uri="{BB962C8B-B14F-4D97-AF65-F5344CB8AC3E}">
        <p14:creationId xmlns:p14="http://schemas.microsoft.com/office/powerpoint/2010/main" val="68570735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AA9DC4-7619-452C-8B27-C1F8104B62A8}" type="datetimeFigureOut">
              <a:rPr lang="en-US" smtClean="0"/>
              <a:t>7/30/2020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052C3B-16AA-4703-AC8E-BDBC967983AE}" type="slidenum">
              <a:rPr lang="en-US" smtClean="0"/>
              <a:t>‹#›</a:t>
            </a:fld>
            <a:endParaRPr lang="en-US" dirty="0"/>
          </a:p>
        </p:txBody>
      </p:sp>
    </p:spTree>
    <p:extLst>
      <p:ext uri="{BB962C8B-B14F-4D97-AF65-F5344CB8AC3E}">
        <p14:creationId xmlns:p14="http://schemas.microsoft.com/office/powerpoint/2010/main" val="1399771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35178" y="431800"/>
            <a:ext cx="2043113" cy="66839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31800"/>
            <a:ext cx="6380798" cy="668390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AA9DC4-7619-452C-8B27-C1F8104B62A8}" type="datetimeFigureOut">
              <a:rPr lang="en-US" smtClean="0"/>
              <a:t>7/30/2020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052C3B-16AA-4703-AC8E-BDBC967983AE}" type="slidenum">
              <a:rPr lang="en-US" smtClean="0"/>
              <a:t>‹#›</a:t>
            </a:fld>
            <a:endParaRPr lang="en-US" dirty="0"/>
          </a:p>
        </p:txBody>
      </p:sp>
    </p:spTree>
    <p:extLst>
      <p:ext uri="{BB962C8B-B14F-4D97-AF65-F5344CB8AC3E}">
        <p14:creationId xmlns:p14="http://schemas.microsoft.com/office/powerpoint/2010/main" val="2417586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AA9DC4-7619-452C-8B27-C1F8104B62A8}" type="datetimeFigureOut">
              <a:rPr lang="en-US" smtClean="0"/>
              <a:t>7/30/2020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052C3B-16AA-4703-AC8E-BDBC967983AE}" type="slidenum">
              <a:rPr lang="en-US" smtClean="0"/>
              <a:t>‹#›</a:t>
            </a:fld>
            <a:endParaRPr lang="en-US" dirty="0"/>
          </a:p>
        </p:txBody>
      </p:sp>
    </p:spTree>
    <p:extLst>
      <p:ext uri="{BB962C8B-B14F-4D97-AF65-F5344CB8AC3E}">
        <p14:creationId xmlns:p14="http://schemas.microsoft.com/office/powerpoint/2010/main" val="1575592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41044" y="860146"/>
            <a:ext cx="7770114" cy="4580534"/>
          </a:xfrm>
        </p:spPr>
        <p:txBody>
          <a:bodyPr anchor="b">
            <a:normAutofit/>
          </a:bodyPr>
          <a:lstStyle>
            <a:lvl1pPr>
              <a:lnSpc>
                <a:spcPct val="85000"/>
              </a:lnSpc>
              <a:defRPr sz="7260" b="0"/>
            </a:lvl1pPr>
          </a:lstStyle>
          <a:p>
            <a:r>
              <a:rPr lang="en-US"/>
              <a:t>Click to edit Master title style</a:t>
            </a:r>
            <a:endParaRPr lang="en-US" dirty="0"/>
          </a:p>
        </p:txBody>
      </p:sp>
      <p:sp>
        <p:nvSpPr>
          <p:cNvPr id="3" name="Text Placeholder 2"/>
          <p:cNvSpPr>
            <a:spLocks noGrp="1"/>
          </p:cNvSpPr>
          <p:nvPr>
            <p:ph type="body" idx="1"/>
          </p:nvPr>
        </p:nvSpPr>
        <p:spPr>
          <a:xfrm>
            <a:off x="1041044" y="5440680"/>
            <a:ext cx="7770114" cy="1917192"/>
          </a:xfrm>
        </p:spPr>
        <p:txBody>
          <a:bodyPr anchor="t">
            <a:normAutofit/>
          </a:bodyPr>
          <a:lstStyle>
            <a:lvl1pPr marL="0" indent="0">
              <a:buNone/>
              <a:defRPr sz="2200">
                <a:solidFill>
                  <a:schemeClr val="tx1">
                    <a:lumMod val="75000"/>
                    <a:lumOff val="25000"/>
                  </a:schemeClr>
                </a:solidFill>
              </a:defRPr>
            </a:lvl1pPr>
            <a:lvl2pPr marL="502920" indent="0">
              <a:buNone/>
              <a:defRPr sz="1980">
                <a:solidFill>
                  <a:schemeClr val="tx1">
                    <a:tint val="75000"/>
                  </a:schemeClr>
                </a:solidFill>
              </a:defRPr>
            </a:lvl2pPr>
            <a:lvl3pPr marL="1005840" indent="0">
              <a:buNone/>
              <a:defRPr sz="1760">
                <a:solidFill>
                  <a:schemeClr val="tx1">
                    <a:tint val="75000"/>
                  </a:schemeClr>
                </a:solidFill>
              </a:defRPr>
            </a:lvl3pPr>
            <a:lvl4pPr marL="1508760" indent="0">
              <a:buNone/>
              <a:defRPr sz="1540">
                <a:solidFill>
                  <a:schemeClr val="tx1">
                    <a:tint val="75000"/>
                  </a:schemeClr>
                </a:solidFill>
              </a:defRPr>
            </a:lvl4pPr>
            <a:lvl5pPr marL="2011680" indent="0">
              <a:buNone/>
              <a:defRPr sz="1540">
                <a:solidFill>
                  <a:schemeClr val="tx1">
                    <a:tint val="75000"/>
                  </a:schemeClr>
                </a:solidFill>
              </a:defRPr>
            </a:lvl5pPr>
            <a:lvl6pPr marL="2514600" indent="0">
              <a:buNone/>
              <a:defRPr sz="1540">
                <a:solidFill>
                  <a:schemeClr val="tx1">
                    <a:tint val="75000"/>
                  </a:schemeClr>
                </a:solidFill>
              </a:defRPr>
            </a:lvl6pPr>
            <a:lvl7pPr marL="3017520" indent="0">
              <a:buNone/>
              <a:defRPr sz="1540">
                <a:solidFill>
                  <a:schemeClr val="tx1">
                    <a:tint val="75000"/>
                  </a:schemeClr>
                </a:solidFill>
              </a:defRPr>
            </a:lvl7pPr>
            <a:lvl8pPr marL="3520440" indent="0">
              <a:buNone/>
              <a:defRPr sz="1540">
                <a:solidFill>
                  <a:schemeClr val="tx1">
                    <a:tint val="75000"/>
                  </a:schemeClr>
                </a:solidFill>
              </a:defRPr>
            </a:lvl8pPr>
            <a:lvl9pPr marL="4023360" indent="0">
              <a:buNone/>
              <a:defRPr sz="154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FAA9DC4-7619-452C-8B27-C1F8104B62A8}" type="datetimeFigureOut">
              <a:rPr lang="en-US" smtClean="0"/>
              <a:t>7/30/2020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052C3B-16AA-4703-AC8E-BDBC967983AE}" type="slidenum">
              <a:rPr lang="en-US" smtClean="0"/>
              <a:t>‹#›</a:t>
            </a:fld>
            <a:endParaRPr lang="en-US" dirty="0"/>
          </a:p>
        </p:txBody>
      </p:sp>
      <p:sp>
        <p:nvSpPr>
          <p:cNvPr id="7" name="Rectangle 6"/>
          <p:cNvSpPr/>
          <p:nvPr/>
        </p:nvSpPr>
        <p:spPr>
          <a:xfrm>
            <a:off x="0" y="0"/>
            <a:ext cx="377190" cy="777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65947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41044" y="2072642"/>
            <a:ext cx="3696462" cy="4931515"/>
          </a:xfrm>
        </p:spPr>
        <p:txBody>
          <a:bodyPr/>
          <a:lstStyle>
            <a:lvl1pPr>
              <a:defRPr sz="1980"/>
            </a:lvl1pPr>
            <a:lvl2pPr>
              <a:defRPr sz="1760"/>
            </a:lvl2pPr>
            <a:lvl3pPr>
              <a:defRPr sz="1540"/>
            </a:lvl3pPr>
            <a:lvl4pPr>
              <a:defRPr sz="1540"/>
            </a:lvl4pPr>
            <a:lvl5pPr>
              <a:defRPr sz="1540"/>
            </a:lvl5pPr>
            <a:lvl6pPr>
              <a:defRPr sz="1540"/>
            </a:lvl6pPr>
            <a:lvl7pPr>
              <a:defRPr sz="1540"/>
            </a:lvl7pPr>
            <a:lvl8pPr>
              <a:defRPr sz="1540"/>
            </a:lvl8pPr>
            <a:lvl9pPr>
              <a:defRPr sz="154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54346" y="2072642"/>
            <a:ext cx="3696462" cy="4931515"/>
          </a:xfrm>
        </p:spPr>
        <p:txBody>
          <a:bodyPr/>
          <a:lstStyle>
            <a:lvl1pPr>
              <a:defRPr sz="1980"/>
            </a:lvl1pPr>
            <a:lvl2pPr>
              <a:defRPr sz="1760"/>
            </a:lvl2pPr>
            <a:lvl3pPr>
              <a:defRPr sz="1540"/>
            </a:lvl3pPr>
            <a:lvl4pPr>
              <a:defRPr sz="1540"/>
            </a:lvl4pPr>
            <a:lvl5pPr>
              <a:defRPr sz="1540"/>
            </a:lvl5pPr>
            <a:lvl6pPr>
              <a:defRPr sz="1540"/>
            </a:lvl6pPr>
            <a:lvl7pPr>
              <a:defRPr sz="1540"/>
            </a:lvl7pPr>
            <a:lvl8pPr>
              <a:defRPr sz="1540"/>
            </a:lvl8pPr>
            <a:lvl9pPr>
              <a:defRPr sz="154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FAA9DC4-7619-452C-8B27-C1F8104B62A8}" type="datetimeFigureOut">
              <a:rPr lang="en-US" smtClean="0"/>
              <a:t>7/30/2020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2052C3B-16AA-4703-AC8E-BDBC967983AE}" type="slidenum">
              <a:rPr lang="en-US" smtClean="0"/>
              <a:t>‹#›</a:t>
            </a:fld>
            <a:endParaRPr lang="en-US" dirty="0"/>
          </a:p>
        </p:txBody>
      </p:sp>
    </p:spTree>
    <p:extLst>
      <p:ext uri="{BB962C8B-B14F-4D97-AF65-F5344CB8AC3E}">
        <p14:creationId xmlns:p14="http://schemas.microsoft.com/office/powerpoint/2010/main" val="1657456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41044" y="1946143"/>
            <a:ext cx="3696462" cy="829056"/>
          </a:xfrm>
        </p:spPr>
        <p:txBody>
          <a:bodyPr anchor="b">
            <a:normAutofit/>
          </a:bodyPr>
          <a:lstStyle>
            <a:lvl1pPr marL="0" indent="0">
              <a:spcBef>
                <a:spcPts val="0"/>
              </a:spcBef>
              <a:buNone/>
              <a:defRPr sz="1980" b="0">
                <a:solidFill>
                  <a:schemeClr val="tx2"/>
                </a:solidFill>
              </a:defRPr>
            </a:lvl1pPr>
            <a:lvl2pPr marL="502920" indent="0">
              <a:buNone/>
              <a:defRPr sz="198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Edit Master text styles</a:t>
            </a:r>
          </a:p>
        </p:txBody>
      </p:sp>
      <p:sp>
        <p:nvSpPr>
          <p:cNvPr id="4" name="Content Placeholder 3"/>
          <p:cNvSpPr>
            <a:spLocks noGrp="1"/>
          </p:cNvSpPr>
          <p:nvPr>
            <p:ph sz="half" idx="2"/>
          </p:nvPr>
        </p:nvSpPr>
        <p:spPr>
          <a:xfrm>
            <a:off x="1041044" y="2841890"/>
            <a:ext cx="3696462" cy="4153270"/>
          </a:xfrm>
        </p:spPr>
        <p:txBody>
          <a:bodyPr/>
          <a:lstStyle>
            <a:lvl1pPr>
              <a:defRPr sz="1980"/>
            </a:lvl1pPr>
            <a:lvl2pPr>
              <a:defRPr sz="1760"/>
            </a:lvl2pPr>
            <a:lvl3pPr>
              <a:defRPr sz="1540"/>
            </a:lvl3pPr>
            <a:lvl4pPr>
              <a:defRPr sz="1540"/>
            </a:lvl4pPr>
            <a:lvl5pPr>
              <a:defRPr sz="1540"/>
            </a:lvl5pPr>
            <a:lvl6pPr>
              <a:defRPr sz="1540"/>
            </a:lvl6pPr>
            <a:lvl7pPr>
              <a:defRPr sz="1540"/>
            </a:lvl7pPr>
            <a:lvl8pPr>
              <a:defRPr sz="1540"/>
            </a:lvl8pPr>
            <a:lvl9pPr>
              <a:defRPr sz="154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3"/>
          </p:nvPr>
        </p:nvSpPr>
        <p:spPr>
          <a:xfrm>
            <a:off x="5059375" y="1946143"/>
            <a:ext cx="3701491" cy="829056"/>
          </a:xfrm>
        </p:spPr>
        <p:txBody>
          <a:bodyPr anchor="b">
            <a:normAutofit/>
          </a:bodyPr>
          <a:lstStyle>
            <a:lvl1pPr marL="0" indent="0">
              <a:buFontTx/>
              <a:buNone/>
              <a:defRPr lang="en-US" sz="1980" b="0" kern="1200" spc="11" baseline="0" dirty="0">
                <a:solidFill>
                  <a:schemeClr val="tx2"/>
                </a:solidFill>
                <a:latin typeface="+mn-lt"/>
                <a:ea typeface="+mn-ea"/>
                <a:cs typeface="+mn-cs"/>
              </a:defRPr>
            </a:lvl1pPr>
          </a:lstStyle>
          <a:p>
            <a:pPr marL="0" lvl="0" indent="0" algn="l" defTabSz="1005840" rtl="0" eaLnBrk="1" latinLnBrk="0" hangingPunct="1">
              <a:lnSpc>
                <a:spcPct val="95000"/>
              </a:lnSpc>
              <a:spcBef>
                <a:spcPts val="0"/>
              </a:spcBef>
              <a:spcAft>
                <a:spcPts val="220"/>
              </a:spcAft>
              <a:buClr>
                <a:schemeClr val="accent1"/>
              </a:buClr>
              <a:buSzPct val="80000"/>
              <a:buNone/>
            </a:pPr>
            <a:r>
              <a:rPr lang="en-US"/>
              <a:t>Edit Master text styles</a:t>
            </a:r>
          </a:p>
        </p:txBody>
      </p:sp>
      <p:sp>
        <p:nvSpPr>
          <p:cNvPr id="6" name="Content Placeholder 5"/>
          <p:cNvSpPr>
            <a:spLocks noGrp="1"/>
          </p:cNvSpPr>
          <p:nvPr>
            <p:ph sz="quarter" idx="4"/>
          </p:nvPr>
        </p:nvSpPr>
        <p:spPr>
          <a:xfrm>
            <a:off x="5054346" y="2841890"/>
            <a:ext cx="3696462" cy="4153270"/>
          </a:xfrm>
        </p:spPr>
        <p:txBody>
          <a:bodyPr/>
          <a:lstStyle>
            <a:lvl1pPr>
              <a:defRPr sz="1980"/>
            </a:lvl1pPr>
            <a:lvl2pPr>
              <a:defRPr sz="1760"/>
            </a:lvl2pPr>
            <a:lvl3pPr>
              <a:defRPr sz="1540"/>
            </a:lvl3pPr>
            <a:lvl4pPr>
              <a:defRPr sz="1540"/>
            </a:lvl4pPr>
            <a:lvl5pPr>
              <a:defRPr sz="1540"/>
            </a:lvl5pPr>
            <a:lvl6pPr>
              <a:defRPr sz="1540"/>
            </a:lvl6pPr>
            <a:lvl7pPr>
              <a:defRPr sz="1540"/>
            </a:lvl7pPr>
            <a:lvl8pPr>
              <a:defRPr sz="1540"/>
            </a:lvl8pPr>
            <a:lvl9pPr>
              <a:defRPr sz="154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FAA9DC4-7619-452C-8B27-C1F8104B62A8}" type="datetimeFigureOut">
              <a:rPr lang="en-US" smtClean="0"/>
              <a:t>7/30/2020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2052C3B-16AA-4703-AC8E-BDBC967983AE}" type="slidenum">
              <a:rPr lang="en-US" smtClean="0"/>
              <a:t>‹#›</a:t>
            </a:fld>
            <a:endParaRPr lang="en-US" dirty="0"/>
          </a:p>
        </p:txBody>
      </p:sp>
    </p:spTree>
    <p:extLst>
      <p:ext uri="{BB962C8B-B14F-4D97-AF65-F5344CB8AC3E}">
        <p14:creationId xmlns:p14="http://schemas.microsoft.com/office/powerpoint/2010/main" val="795543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FAA9DC4-7619-452C-8B27-C1F8104B62A8}" type="datetimeFigureOut">
              <a:rPr lang="en-US" smtClean="0"/>
              <a:t>7/30/2020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2052C3B-16AA-4703-AC8E-BDBC967983AE}" type="slidenum">
              <a:rPr lang="en-US" smtClean="0"/>
              <a:t>‹#›</a:t>
            </a:fld>
            <a:endParaRPr lang="en-US" dirty="0"/>
          </a:p>
        </p:txBody>
      </p:sp>
    </p:spTree>
    <p:extLst>
      <p:ext uri="{BB962C8B-B14F-4D97-AF65-F5344CB8AC3E}">
        <p14:creationId xmlns:p14="http://schemas.microsoft.com/office/powerpoint/2010/main" val="1921431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AA9DC4-7619-452C-8B27-C1F8104B62A8}" type="datetimeFigureOut">
              <a:rPr lang="en-US" smtClean="0"/>
              <a:t>7/30/2020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2052C3B-16AA-4703-AC8E-BDBC967983AE}" type="slidenum">
              <a:rPr lang="en-US" smtClean="0"/>
              <a:t>‹#›</a:t>
            </a:fld>
            <a:endParaRPr lang="en-US" dirty="0"/>
          </a:p>
        </p:txBody>
      </p:sp>
    </p:spTree>
    <p:extLst>
      <p:ext uri="{BB962C8B-B14F-4D97-AF65-F5344CB8AC3E}">
        <p14:creationId xmlns:p14="http://schemas.microsoft.com/office/powerpoint/2010/main" val="135360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4030" y="518162"/>
            <a:ext cx="2640330" cy="1813557"/>
          </a:xfrm>
        </p:spPr>
        <p:txBody>
          <a:bodyPr anchor="b">
            <a:normAutofit/>
          </a:bodyPr>
          <a:lstStyle>
            <a:lvl1pPr>
              <a:defRPr sz="3080" b="0" baseline="0"/>
            </a:lvl1pPr>
          </a:lstStyle>
          <a:p>
            <a:r>
              <a:rPr lang="en-US"/>
              <a:t>Click to edit Master title style</a:t>
            </a:r>
            <a:endParaRPr lang="en-US" dirty="0"/>
          </a:p>
        </p:txBody>
      </p:sp>
      <p:sp>
        <p:nvSpPr>
          <p:cNvPr id="3" name="Content Placeholder 2"/>
          <p:cNvSpPr>
            <a:spLocks noGrp="1"/>
          </p:cNvSpPr>
          <p:nvPr>
            <p:ph idx="1"/>
          </p:nvPr>
        </p:nvSpPr>
        <p:spPr>
          <a:xfrm>
            <a:off x="3716020" y="777240"/>
            <a:ext cx="5015230" cy="6217920"/>
          </a:xfrm>
        </p:spPr>
        <p:txBody>
          <a:bodyPr/>
          <a:lstStyle>
            <a:lvl1pPr>
              <a:defRPr sz="1980"/>
            </a:lvl1pPr>
            <a:lvl2pPr>
              <a:defRPr sz="1760"/>
            </a:lvl2pPr>
            <a:lvl3pPr>
              <a:defRPr sz="1540"/>
            </a:lvl3pPr>
            <a:lvl4pPr>
              <a:defRPr sz="1540"/>
            </a:lvl4pPr>
            <a:lvl5pPr>
              <a:defRPr sz="1540"/>
            </a:lvl5pPr>
            <a:lvl6pPr>
              <a:defRPr sz="1540"/>
            </a:lvl6pPr>
            <a:lvl7pPr>
              <a:defRPr sz="1540"/>
            </a:lvl7pPr>
            <a:lvl8pPr>
              <a:defRPr sz="1540"/>
            </a:lvl8pPr>
            <a:lvl9pPr>
              <a:defRPr sz="154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4030" y="2379700"/>
            <a:ext cx="2640330" cy="4318001"/>
          </a:xfrm>
        </p:spPr>
        <p:txBody>
          <a:bodyPr>
            <a:normAutofit/>
          </a:bodyPr>
          <a:lstStyle>
            <a:lvl1pPr marL="0" indent="0">
              <a:lnSpc>
                <a:spcPct val="114000"/>
              </a:lnSpc>
              <a:spcBef>
                <a:spcPts val="880"/>
              </a:spcBef>
              <a:buNone/>
              <a:defRPr sz="1430"/>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a:t>Edit Master text styles</a:t>
            </a:r>
          </a:p>
        </p:txBody>
      </p:sp>
      <p:sp>
        <p:nvSpPr>
          <p:cNvPr id="5" name="Date Placeholder 4"/>
          <p:cNvSpPr>
            <a:spLocks noGrp="1"/>
          </p:cNvSpPr>
          <p:nvPr>
            <p:ph type="dt" sz="half" idx="10"/>
          </p:nvPr>
        </p:nvSpPr>
        <p:spPr/>
        <p:txBody>
          <a:bodyPr/>
          <a:lstStyle/>
          <a:p>
            <a:fld id="{CFAA9DC4-7619-452C-8B27-C1F8104B62A8}" type="datetimeFigureOut">
              <a:rPr lang="en-US" smtClean="0"/>
              <a:t>7/30/2020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2052C3B-16AA-4703-AC8E-BDBC967983AE}" type="slidenum">
              <a:rPr lang="en-US" smtClean="0"/>
              <a:t>‹#›</a:t>
            </a:fld>
            <a:endParaRPr lang="en-US" dirty="0"/>
          </a:p>
        </p:txBody>
      </p:sp>
    </p:spTree>
    <p:extLst>
      <p:ext uri="{BB962C8B-B14F-4D97-AF65-F5344CB8AC3E}">
        <p14:creationId xmlns:p14="http://schemas.microsoft.com/office/powerpoint/2010/main" val="1125401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786120"/>
            <a:ext cx="9316593" cy="198628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54380" y="5958840"/>
            <a:ext cx="8235315" cy="1036320"/>
          </a:xfrm>
        </p:spPr>
        <p:txBody>
          <a:bodyPr anchor="b">
            <a:normAutofit/>
          </a:bodyPr>
          <a:lstStyle>
            <a:lvl1pPr>
              <a:defRPr sz="308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2"/>
            <a:ext cx="9316593" cy="5812779"/>
          </a:xfrm>
          <a:solidFill>
            <a:schemeClr val="accent1"/>
          </a:solidFill>
        </p:spPr>
        <p:txBody>
          <a:bodyPr anchor="t"/>
          <a:lstStyle>
            <a:lvl1pPr marL="0" indent="0">
              <a:buNone/>
              <a:defRPr sz="3520">
                <a:solidFill>
                  <a:schemeClr val="bg1"/>
                </a:solidFill>
              </a:defRPr>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dirty="0"/>
              <a:t>Click icon to add picture</a:t>
            </a:r>
          </a:p>
        </p:txBody>
      </p:sp>
      <p:sp>
        <p:nvSpPr>
          <p:cNvPr id="4" name="Text Placeholder 3"/>
          <p:cNvSpPr>
            <a:spLocks noGrp="1"/>
          </p:cNvSpPr>
          <p:nvPr>
            <p:ph type="body" sz="half" idx="2"/>
          </p:nvPr>
        </p:nvSpPr>
        <p:spPr>
          <a:xfrm>
            <a:off x="754380" y="6923069"/>
            <a:ext cx="8235315" cy="676612"/>
          </a:xfrm>
        </p:spPr>
        <p:txBody>
          <a:bodyPr>
            <a:normAutofit/>
          </a:bodyPr>
          <a:lstStyle>
            <a:lvl1pPr marL="0" indent="0">
              <a:lnSpc>
                <a:spcPct val="100000"/>
              </a:lnSpc>
              <a:spcBef>
                <a:spcPts val="880"/>
              </a:spcBef>
              <a:buNone/>
              <a:defRPr sz="1430">
                <a:solidFill>
                  <a:schemeClr val="bg1">
                    <a:lumMod val="85000"/>
                  </a:schemeClr>
                </a:solidFill>
              </a:defRPr>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a:t>Edit Master text styles</a:t>
            </a:r>
          </a:p>
        </p:txBody>
      </p:sp>
      <p:sp>
        <p:nvSpPr>
          <p:cNvPr id="5" name="Date Placeholder 4"/>
          <p:cNvSpPr>
            <a:spLocks noGrp="1"/>
          </p:cNvSpPr>
          <p:nvPr>
            <p:ph type="dt" sz="half" idx="10"/>
          </p:nvPr>
        </p:nvSpPr>
        <p:spPr/>
        <p:txBody>
          <a:bodyPr/>
          <a:lstStyle/>
          <a:p>
            <a:fld id="{CFAA9DC4-7619-452C-8B27-C1F8104B62A8}" type="datetimeFigureOut">
              <a:rPr lang="en-US" smtClean="0"/>
              <a:t>7/30/2020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2052C3B-16AA-4703-AC8E-BDBC967983AE}" type="slidenum">
              <a:rPr lang="en-US" smtClean="0"/>
              <a:t>‹#›</a:t>
            </a:fld>
            <a:endParaRPr lang="en-US" dirty="0"/>
          </a:p>
        </p:txBody>
      </p:sp>
    </p:spTree>
    <p:extLst>
      <p:ext uri="{BB962C8B-B14F-4D97-AF65-F5344CB8AC3E}">
        <p14:creationId xmlns:p14="http://schemas.microsoft.com/office/powerpoint/2010/main" val="3987218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9260015" y="0"/>
            <a:ext cx="804672" cy="77724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41044" y="414528"/>
            <a:ext cx="7996428" cy="150230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41044" y="2072642"/>
            <a:ext cx="7091172" cy="493151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8582852" y="1187966"/>
            <a:ext cx="2158999" cy="301228"/>
          </a:xfrm>
          <a:prstGeom prst="rect">
            <a:avLst/>
          </a:prstGeom>
        </p:spPr>
        <p:txBody>
          <a:bodyPr vert="horz" lIns="91440" tIns="45720" rIns="91440" bIns="45720" rtlCol="0" anchor="ctr"/>
          <a:lstStyle>
            <a:lvl1pPr algn="r">
              <a:defRPr sz="1155" b="0">
                <a:solidFill>
                  <a:schemeClr val="tx2">
                    <a:lumMod val="20000"/>
                    <a:lumOff val="80000"/>
                  </a:schemeClr>
                </a:solidFill>
              </a:defRPr>
            </a:lvl1pPr>
          </a:lstStyle>
          <a:p>
            <a:fld id="{CFAA9DC4-7619-452C-8B27-C1F8104B62A8}" type="datetimeFigureOut">
              <a:rPr lang="en-US" smtClean="0"/>
              <a:t>7/30/2020</a:t>
            </a:fld>
            <a:endParaRPr lang="en-US" dirty="0"/>
          </a:p>
        </p:txBody>
      </p:sp>
      <p:sp>
        <p:nvSpPr>
          <p:cNvPr id="5" name="Footer Placeholder 4"/>
          <p:cNvSpPr>
            <a:spLocks noGrp="1"/>
          </p:cNvSpPr>
          <p:nvPr>
            <p:ph type="ftr" sz="quarter" idx="3"/>
          </p:nvPr>
        </p:nvSpPr>
        <p:spPr>
          <a:xfrm rot="16200000">
            <a:off x="7632891" y="4642366"/>
            <a:ext cx="4058920" cy="301228"/>
          </a:xfrm>
          <a:prstGeom prst="rect">
            <a:avLst/>
          </a:prstGeom>
        </p:spPr>
        <p:txBody>
          <a:bodyPr vert="horz" lIns="91440" tIns="45720" rIns="91440" bIns="45720" rtlCol="0" anchor="ctr"/>
          <a:lstStyle>
            <a:lvl1pPr algn="l">
              <a:defRPr sz="1155">
                <a:solidFill>
                  <a:schemeClr val="tx2">
                    <a:lumMod val="20000"/>
                    <a:lumOff val="80000"/>
                  </a:schemeClr>
                </a:solidFill>
              </a:defRPr>
            </a:lvl1pPr>
          </a:lstStyle>
          <a:p>
            <a:endParaRPr lang="en-US" dirty="0"/>
          </a:p>
        </p:txBody>
      </p:sp>
      <p:sp>
        <p:nvSpPr>
          <p:cNvPr id="6" name="Slide Number Placeholder 5"/>
          <p:cNvSpPr>
            <a:spLocks noGrp="1"/>
          </p:cNvSpPr>
          <p:nvPr>
            <p:ph type="sldNum" sz="quarter" idx="4"/>
          </p:nvPr>
        </p:nvSpPr>
        <p:spPr>
          <a:xfrm>
            <a:off x="9285161" y="6995162"/>
            <a:ext cx="754380" cy="672888"/>
          </a:xfrm>
          <a:prstGeom prst="rect">
            <a:avLst/>
          </a:prstGeom>
        </p:spPr>
        <p:txBody>
          <a:bodyPr vert="horz" lIns="27432" tIns="45720" rIns="27432" bIns="45720" rtlCol="0" anchor="ctr">
            <a:normAutofit/>
          </a:bodyPr>
          <a:lstStyle>
            <a:lvl1pPr algn="ctr">
              <a:defRPr sz="3520">
                <a:solidFill>
                  <a:schemeClr val="tx2">
                    <a:lumMod val="60000"/>
                    <a:lumOff val="40000"/>
                  </a:schemeClr>
                </a:solidFill>
              </a:defRPr>
            </a:lvl1pPr>
          </a:lstStyle>
          <a:p>
            <a:fld id="{A2052C3B-16AA-4703-AC8E-BDBC967983AE}" type="slidenum">
              <a:rPr lang="en-US" smtClean="0"/>
              <a:t>‹#›</a:t>
            </a:fld>
            <a:endParaRPr lang="en-US" dirty="0"/>
          </a:p>
        </p:txBody>
      </p:sp>
    </p:spTree>
    <p:extLst>
      <p:ext uri="{BB962C8B-B14F-4D97-AF65-F5344CB8AC3E}">
        <p14:creationId xmlns:p14="http://schemas.microsoft.com/office/powerpoint/2010/main" val="140538311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005840" rtl="0" eaLnBrk="1" latinLnBrk="0" hangingPunct="1">
        <a:lnSpc>
          <a:spcPct val="90000"/>
        </a:lnSpc>
        <a:spcBef>
          <a:spcPct val="0"/>
        </a:spcBef>
        <a:buNone/>
        <a:defRPr sz="4400" kern="1200" spc="-55" baseline="0">
          <a:solidFill>
            <a:schemeClr val="tx1"/>
          </a:solidFill>
          <a:latin typeface="+mj-lt"/>
          <a:ea typeface="+mj-ea"/>
          <a:cs typeface="+mj-cs"/>
        </a:defRPr>
      </a:lvl1pPr>
    </p:titleStyle>
    <p:bodyStyle>
      <a:lvl1pPr marL="201168" indent="-201168" algn="l" defTabSz="1005840" rtl="0" eaLnBrk="1" latinLnBrk="0" hangingPunct="1">
        <a:lnSpc>
          <a:spcPct val="95000"/>
        </a:lnSpc>
        <a:spcBef>
          <a:spcPts val="1540"/>
        </a:spcBef>
        <a:spcAft>
          <a:spcPts val="220"/>
        </a:spcAft>
        <a:buClr>
          <a:schemeClr val="accent1"/>
        </a:buClr>
        <a:buSzPct val="80000"/>
        <a:buFont typeface="Arial" pitchFamily="34" charset="0"/>
        <a:buChar char="•"/>
        <a:defRPr sz="1980" kern="1200" spc="11" baseline="0">
          <a:solidFill>
            <a:schemeClr val="tx1"/>
          </a:solidFill>
          <a:latin typeface="+mn-lt"/>
          <a:ea typeface="+mn-ea"/>
          <a:cs typeface="+mn-cs"/>
        </a:defRPr>
      </a:lvl1pPr>
      <a:lvl2pPr marL="502920" indent="-201168" algn="l" defTabSz="1005840" rtl="0" eaLnBrk="1" latinLnBrk="0" hangingPunct="1">
        <a:lnSpc>
          <a:spcPct val="90000"/>
        </a:lnSpc>
        <a:spcBef>
          <a:spcPts val="330"/>
        </a:spcBef>
        <a:spcAft>
          <a:spcPts val="330"/>
        </a:spcAft>
        <a:buClr>
          <a:schemeClr val="accent1"/>
        </a:buClr>
        <a:buFont typeface="Wingdings 2" pitchFamily="18" charset="2"/>
        <a:buChar char=""/>
        <a:defRPr sz="1760" kern="1200">
          <a:solidFill>
            <a:schemeClr val="tx1">
              <a:lumMod val="85000"/>
              <a:lumOff val="15000"/>
            </a:schemeClr>
          </a:solidFill>
          <a:latin typeface="+mn-lt"/>
          <a:ea typeface="+mn-ea"/>
          <a:cs typeface="+mn-cs"/>
        </a:defRPr>
      </a:lvl2pPr>
      <a:lvl3pPr marL="804672" indent="-201168" algn="l" defTabSz="1005840" rtl="0" eaLnBrk="1" latinLnBrk="0" hangingPunct="1">
        <a:lnSpc>
          <a:spcPct val="90000"/>
        </a:lnSpc>
        <a:spcBef>
          <a:spcPts val="330"/>
        </a:spcBef>
        <a:spcAft>
          <a:spcPts val="330"/>
        </a:spcAft>
        <a:buClr>
          <a:schemeClr val="accent1"/>
        </a:buClr>
        <a:buFont typeface="Wingdings 2" pitchFamily="18" charset="2"/>
        <a:buChar char=""/>
        <a:defRPr sz="1540" kern="1200">
          <a:solidFill>
            <a:schemeClr val="tx1">
              <a:lumMod val="85000"/>
              <a:lumOff val="15000"/>
            </a:schemeClr>
          </a:solidFill>
          <a:latin typeface="+mn-lt"/>
          <a:ea typeface="+mn-ea"/>
          <a:cs typeface="+mn-cs"/>
        </a:defRPr>
      </a:lvl3pPr>
      <a:lvl4pPr marL="1106424" indent="-201168" algn="l" defTabSz="1005840" rtl="0" eaLnBrk="1" latinLnBrk="0" hangingPunct="1">
        <a:lnSpc>
          <a:spcPct val="90000"/>
        </a:lnSpc>
        <a:spcBef>
          <a:spcPts val="330"/>
        </a:spcBef>
        <a:spcAft>
          <a:spcPts val="330"/>
        </a:spcAft>
        <a:buClr>
          <a:schemeClr val="accent1"/>
        </a:buClr>
        <a:buFont typeface="Wingdings 2" pitchFamily="18" charset="2"/>
        <a:buChar char=""/>
        <a:defRPr sz="1540" kern="1200">
          <a:solidFill>
            <a:schemeClr val="tx1">
              <a:lumMod val="85000"/>
              <a:lumOff val="15000"/>
            </a:schemeClr>
          </a:solidFill>
          <a:latin typeface="+mn-lt"/>
          <a:ea typeface="+mn-ea"/>
          <a:cs typeface="+mn-cs"/>
        </a:defRPr>
      </a:lvl4pPr>
      <a:lvl5pPr marL="1408176" indent="-201168" algn="l" defTabSz="1005840" rtl="0" eaLnBrk="1" latinLnBrk="0" hangingPunct="1">
        <a:lnSpc>
          <a:spcPct val="90000"/>
        </a:lnSpc>
        <a:spcBef>
          <a:spcPts val="330"/>
        </a:spcBef>
        <a:spcAft>
          <a:spcPts val="330"/>
        </a:spcAft>
        <a:buClr>
          <a:schemeClr val="accent1"/>
        </a:buClr>
        <a:buFont typeface="Wingdings 2" pitchFamily="18" charset="2"/>
        <a:buChar char=""/>
        <a:defRPr sz="1540" kern="1200">
          <a:solidFill>
            <a:schemeClr val="tx1">
              <a:lumMod val="85000"/>
              <a:lumOff val="15000"/>
            </a:schemeClr>
          </a:solidFill>
          <a:latin typeface="+mn-lt"/>
          <a:ea typeface="+mn-ea"/>
          <a:cs typeface="+mn-cs"/>
        </a:defRPr>
      </a:lvl5pPr>
      <a:lvl6pPr marL="1760000" indent="-251460" algn="l" defTabSz="1005840" rtl="0" eaLnBrk="1" latinLnBrk="0" hangingPunct="1">
        <a:lnSpc>
          <a:spcPct val="90000"/>
        </a:lnSpc>
        <a:spcBef>
          <a:spcPts val="330"/>
        </a:spcBef>
        <a:spcAft>
          <a:spcPts val="330"/>
        </a:spcAft>
        <a:buClr>
          <a:schemeClr val="accent1"/>
        </a:buClr>
        <a:buFont typeface="Wingdings 2" pitchFamily="18" charset="2"/>
        <a:buChar char=""/>
        <a:defRPr sz="1540" kern="1200">
          <a:solidFill>
            <a:schemeClr val="tx1">
              <a:lumMod val="85000"/>
              <a:lumOff val="15000"/>
            </a:schemeClr>
          </a:solidFill>
          <a:latin typeface="+mn-lt"/>
          <a:ea typeface="+mn-ea"/>
          <a:cs typeface="+mn-cs"/>
        </a:defRPr>
      </a:lvl6pPr>
      <a:lvl7pPr marL="2090000" indent="-251460" algn="l" defTabSz="1005840" rtl="0" eaLnBrk="1" latinLnBrk="0" hangingPunct="1">
        <a:lnSpc>
          <a:spcPct val="90000"/>
        </a:lnSpc>
        <a:spcBef>
          <a:spcPts val="330"/>
        </a:spcBef>
        <a:spcAft>
          <a:spcPts val="330"/>
        </a:spcAft>
        <a:buClr>
          <a:schemeClr val="accent1"/>
        </a:buClr>
        <a:buFont typeface="Wingdings 2" pitchFamily="18" charset="2"/>
        <a:buChar char=""/>
        <a:defRPr sz="1540" kern="1200">
          <a:solidFill>
            <a:schemeClr val="tx1">
              <a:lumMod val="85000"/>
              <a:lumOff val="15000"/>
            </a:schemeClr>
          </a:solidFill>
          <a:latin typeface="+mn-lt"/>
          <a:ea typeface="+mn-ea"/>
          <a:cs typeface="+mn-cs"/>
        </a:defRPr>
      </a:lvl7pPr>
      <a:lvl8pPr marL="2420000" indent="-251460" algn="l" defTabSz="1005840" rtl="0" eaLnBrk="1" latinLnBrk="0" hangingPunct="1">
        <a:lnSpc>
          <a:spcPct val="90000"/>
        </a:lnSpc>
        <a:spcBef>
          <a:spcPts val="330"/>
        </a:spcBef>
        <a:spcAft>
          <a:spcPts val="330"/>
        </a:spcAft>
        <a:buClr>
          <a:schemeClr val="accent1"/>
        </a:buClr>
        <a:buFont typeface="Wingdings 2" pitchFamily="18" charset="2"/>
        <a:buChar char=""/>
        <a:defRPr sz="1540" kern="1200">
          <a:solidFill>
            <a:schemeClr val="tx1">
              <a:lumMod val="85000"/>
              <a:lumOff val="15000"/>
            </a:schemeClr>
          </a:solidFill>
          <a:latin typeface="+mn-lt"/>
          <a:ea typeface="+mn-ea"/>
          <a:cs typeface="+mn-cs"/>
        </a:defRPr>
      </a:lvl8pPr>
      <a:lvl9pPr marL="2750000" indent="-251460" algn="l" defTabSz="1005840" rtl="0" eaLnBrk="1" latinLnBrk="0" hangingPunct="1">
        <a:lnSpc>
          <a:spcPct val="90000"/>
        </a:lnSpc>
        <a:spcBef>
          <a:spcPts val="330"/>
        </a:spcBef>
        <a:spcAft>
          <a:spcPts val="330"/>
        </a:spcAft>
        <a:buClr>
          <a:schemeClr val="accent1"/>
        </a:buClr>
        <a:buFont typeface="Wingdings 2" pitchFamily="18" charset="2"/>
        <a:buChar char=""/>
        <a:defRPr sz="1540" kern="1200">
          <a:solidFill>
            <a:schemeClr val="tx1">
              <a:lumMod val="85000"/>
              <a:lumOff val="15000"/>
            </a:schemeClr>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g"/><Relationship Id="rId2"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5.jpeg"/><Relationship Id="rId4" Type="http://schemas.openxmlformats.org/officeDocument/2006/relationships/image" Target="../media/image20.jpeg"/><Relationship Id="rId9" Type="http://schemas.openxmlformats.org/officeDocument/2006/relationships/image" Target="../media/image4.tiff"/></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tiff"/><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1.xml"/><Relationship Id="rId1" Type="http://schemas.openxmlformats.org/officeDocument/2006/relationships/video" Target="https://www.youtube.com/embed/bdy-n8CX2JI" TargetMode="External"/><Relationship Id="rId5" Type="http://schemas.openxmlformats.org/officeDocument/2006/relationships/image" Target="../media/image4.tiff"/><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tiff"/><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hyperlink" Target="https://www.contoocookdepot.org/" TargetMode="External"/><Relationship Id="rId2" Type="http://schemas.openxmlformats.org/officeDocument/2006/relationships/image" Target="../media/image4.tiff"/><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jpg"/></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erroluys.com/frontpage.html" TargetMode="External"/><Relationship Id="rId2" Type="http://schemas.openxmlformats.org/officeDocument/2006/relationships/image" Target="../media/image4.tiff"/><Relationship Id="rId1" Type="http://schemas.openxmlformats.org/officeDocument/2006/relationships/slideLayout" Target="../slideLayouts/slideLayout1.xml"/><Relationship Id="rId4" Type="http://schemas.openxmlformats.org/officeDocument/2006/relationships/hyperlink" Target="https://www.pbs.org/wgbh/americanexperience/films/rails/#film_description"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4.tiff"/><Relationship Id="rId3" Type="http://schemas.microsoft.com/office/2007/relationships/media" Target="../media/media2.m4a"/><Relationship Id="rId7"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audio" Target="../media/media3.m4a"/><Relationship Id="rId5" Type="http://schemas.microsoft.com/office/2007/relationships/media" Target="../media/media3.m4a"/><Relationship Id="rId10" Type="http://schemas.openxmlformats.org/officeDocument/2006/relationships/image" Target="../media/image38.png"/><Relationship Id="rId4" Type="http://schemas.openxmlformats.org/officeDocument/2006/relationships/audio" Target="../media/media2.m4a"/><Relationship Id="rId9"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1.xml"/><Relationship Id="rId1" Type="http://schemas.openxmlformats.org/officeDocument/2006/relationships/video" Target="https://www.youtube.com/embed/JDPjSe_drZ4" TargetMode="Externa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4.tiff"/></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tiff"/><Relationship Id="rId1" Type="http://schemas.openxmlformats.org/officeDocument/2006/relationships/slideLayout" Target="../slideLayouts/slideLayout1.xml"/><Relationship Id="rId5" Type="http://schemas.openxmlformats.org/officeDocument/2006/relationships/image" Target="../media/image44.jpg"/><Relationship Id="rId4" Type="http://schemas.openxmlformats.org/officeDocument/2006/relationships/image" Target="../media/image43.jp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tiff"/><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tiff"/><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www.theclio.com/tour/1386" TargetMode="External"/><Relationship Id="rId7" Type="http://schemas.openxmlformats.org/officeDocument/2006/relationships/image" Target="../media/image6.png"/><Relationship Id="rId2" Type="http://schemas.openxmlformats.org/officeDocument/2006/relationships/hyperlink" Target="http://www.hopkintonhistory.org/" TargetMode="External"/><Relationship Id="rId1" Type="http://schemas.openxmlformats.org/officeDocument/2006/relationships/slideLayout" Target="../slideLayouts/slideLayout1.xml"/><Relationship Id="rId6" Type="http://schemas.openxmlformats.org/officeDocument/2006/relationships/hyperlink" Target="https://www.nhhumanities.org/" TargetMode="External"/><Relationship Id="rId11" Type="http://schemas.openxmlformats.org/officeDocument/2006/relationships/image" Target="../media/image9.jpg"/><Relationship Id="rId5" Type="http://schemas.openxmlformats.org/officeDocument/2006/relationships/hyperlink" Target="https://www.nhmuse.org/" TargetMode="External"/><Relationship Id="rId10" Type="http://schemas.openxmlformats.org/officeDocument/2006/relationships/image" Target="../media/image8.jpg"/><Relationship Id="rId4" Type="http://schemas.openxmlformats.org/officeDocument/2006/relationships/hyperlink" Target="mailto:nhas@tds.net" TargetMode="External"/><Relationship Id="rId9" Type="http://schemas.openxmlformats.org/officeDocument/2006/relationships/image" Target="../media/image4.tiff"/></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tiff"/><Relationship Id="rId1" Type="http://schemas.openxmlformats.org/officeDocument/2006/relationships/slideLayout" Target="../slideLayouts/slideLayout1.xml"/><Relationship Id="rId5" Type="http://schemas.openxmlformats.org/officeDocument/2006/relationships/image" Target="../media/image54.jpe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4.tiff"/><Relationship Id="rId1" Type="http://schemas.openxmlformats.org/officeDocument/2006/relationships/slideLayout" Target="../slideLayouts/slideLayout1.xml"/><Relationship Id="rId5" Type="http://schemas.openxmlformats.org/officeDocument/2006/relationships/image" Target="../media/image57.jpeg"/><Relationship Id="rId4" Type="http://schemas.openxmlformats.org/officeDocument/2006/relationships/image" Target="../media/image56.jpeg"/></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4.tiff"/><Relationship Id="rId1" Type="http://schemas.openxmlformats.org/officeDocument/2006/relationships/slideLayout" Target="../slideLayouts/slideLayout1.xml"/><Relationship Id="rId5" Type="http://schemas.openxmlformats.org/officeDocument/2006/relationships/image" Target="../media/image60.jpg"/><Relationship Id="rId4" Type="http://schemas.openxmlformats.org/officeDocument/2006/relationships/image" Target="../media/image59.jpg"/></Relationships>
</file>

<file path=ppt/slides/_rels/slide3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xml"/><Relationship Id="rId4" Type="http://schemas.openxmlformats.org/officeDocument/2006/relationships/image" Target="../media/image4.tiff"/></Relationships>
</file>

<file path=ppt/slides/_rels/slide3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4.tiff"/><Relationship Id="rId1" Type="http://schemas.openxmlformats.org/officeDocument/2006/relationships/slideLayout" Target="../slideLayouts/slideLayout1.xml"/><Relationship Id="rId5" Type="http://schemas.openxmlformats.org/officeDocument/2006/relationships/image" Target="../media/image66.jpeg"/><Relationship Id="rId4" Type="http://schemas.openxmlformats.org/officeDocument/2006/relationships/image" Target="../media/image65.jpeg"/></Relationships>
</file>

<file path=ppt/slides/_rels/slide36.xml.rels><?xml version="1.0" encoding="UTF-8" standalone="yes"?>
<Relationships xmlns="http://schemas.openxmlformats.org/package/2006/relationships"><Relationship Id="rId3" Type="http://schemas.openxmlformats.org/officeDocument/2006/relationships/hyperlink" Target="https://concordlakesunapeerailtrail.com/" TargetMode="External"/><Relationship Id="rId2" Type="http://schemas.openxmlformats.org/officeDocument/2006/relationships/image" Target="../media/image67.png"/><Relationship Id="rId1" Type="http://schemas.openxmlformats.org/officeDocument/2006/relationships/slideLayout" Target="../slideLayouts/slideLayout1.xml"/><Relationship Id="rId5" Type="http://schemas.openxmlformats.org/officeDocument/2006/relationships/image" Target="../media/image68.jpg"/><Relationship Id="rId4" Type="http://schemas.openxmlformats.org/officeDocument/2006/relationships/image" Target="../media/image4.tiff"/></Relationships>
</file>

<file path=ppt/slides/_rels/slide37.xml.rels><?xml version="1.0" encoding="UTF-8" standalone="yes"?>
<Relationships xmlns="http://schemas.openxmlformats.org/package/2006/relationships"><Relationship Id="rId3" Type="http://schemas.openxmlformats.org/officeDocument/2006/relationships/image" Target="../media/image69.jpg"/><Relationship Id="rId7" Type="http://schemas.openxmlformats.org/officeDocument/2006/relationships/image" Target="../media/image73.jpg"/><Relationship Id="rId2" Type="http://schemas.openxmlformats.org/officeDocument/2006/relationships/image" Target="../media/image4.tiff"/><Relationship Id="rId1" Type="http://schemas.openxmlformats.org/officeDocument/2006/relationships/slideLayout" Target="../slideLayouts/slideLayout1.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3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4.tiff"/><Relationship Id="rId1" Type="http://schemas.openxmlformats.org/officeDocument/2006/relationships/slideLayout" Target="../slideLayouts/slideLayout1.xml"/><Relationship Id="rId4" Type="http://schemas.openxmlformats.org/officeDocument/2006/relationships/image" Target="../media/image75.jpg"/></Relationships>
</file>

<file path=ppt/slides/_rels/slide3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76.jpg"/><Relationship Id="rId1" Type="http://schemas.openxmlformats.org/officeDocument/2006/relationships/slideLayout" Target="../slideLayouts/slideLayout1.xml"/><Relationship Id="rId4" Type="http://schemas.openxmlformats.org/officeDocument/2006/relationships/image" Target="../media/image77.jpeg"/></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4.tiff"/><Relationship Id="rId1" Type="http://schemas.openxmlformats.org/officeDocument/2006/relationships/slideLayout" Target="../slideLayouts/slideLayout1.xml"/><Relationship Id="rId4" Type="http://schemas.openxmlformats.org/officeDocument/2006/relationships/image" Target="../media/image79.JPG"/></Relationships>
</file>

<file path=ppt/slides/_rels/slide41.xml.rels><?xml version="1.0" encoding="UTF-8" standalone="yes"?>
<Relationships xmlns="http://schemas.openxmlformats.org/package/2006/relationships"><Relationship Id="rId3" Type="http://schemas.openxmlformats.org/officeDocument/2006/relationships/hyperlink" Target="http://www.hopkintonhistory.org/" TargetMode="External"/><Relationship Id="rId7" Type="http://schemas.openxmlformats.org/officeDocument/2006/relationships/image" Target="../media/image7.png"/><Relationship Id="rId2" Type="http://schemas.openxmlformats.org/officeDocument/2006/relationships/image" Target="../media/image4.tiff"/><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hyperlink" Target="https://www.nhhumanities.org/" TargetMode="External"/><Relationship Id="rId4" Type="http://schemas.openxmlformats.org/officeDocument/2006/relationships/hyperlink" Target="https://www.hopkintonhistory.org/driving-tour-evaluation.html"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concordlakesunapeerailtrail.com/" TargetMode="External"/><Relationship Id="rId7" Type="http://schemas.openxmlformats.org/officeDocument/2006/relationships/hyperlink" Target="https://www.nhhumanities.org/" TargetMode="External"/><Relationship Id="rId2" Type="http://schemas.openxmlformats.org/officeDocument/2006/relationships/image" Target="../media/image4.tiff"/><Relationship Id="rId1" Type="http://schemas.openxmlformats.org/officeDocument/2006/relationships/slideLayout" Target="../slideLayouts/slideLayout1.xml"/><Relationship Id="rId6" Type="http://schemas.openxmlformats.org/officeDocument/2006/relationships/hyperlink" Target="https://www.arcgis.com/apps/webappviewer/index.html?id=f4d57ec1a6b8414190ca0662456dffb0" TargetMode="External"/><Relationship Id="rId5" Type="http://schemas.openxmlformats.org/officeDocument/2006/relationships/hyperlink" Target="https://catalog.archives.gov/id/77845393" TargetMode="External"/><Relationship Id="rId4" Type="http://schemas.openxmlformats.org/officeDocument/2006/relationships/hyperlink" Target="https://www.contoocookdepot.org/" TargetMode="External"/><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4.tiff"/><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hyperlink" Target="https://nhdes.maps.arcgis.com/apps/webappviewer/index.html?id=f4d57ec1a6b8414190ca0662456dffb0" TargetMode="External"/><Relationship Id="rId2" Type="http://schemas.openxmlformats.org/officeDocument/2006/relationships/image" Target="../media/image4.tiff"/><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2" name="Title 1"/>
          <p:cNvSpPr>
            <a:spLocks noGrp="1"/>
          </p:cNvSpPr>
          <p:nvPr>
            <p:ph type="ctrTitle"/>
          </p:nvPr>
        </p:nvSpPr>
        <p:spPr>
          <a:xfrm>
            <a:off x="350485" y="1039675"/>
            <a:ext cx="6858000" cy="2281272"/>
          </a:xfrm>
        </p:spPr>
        <p:txBody>
          <a:bodyPr>
            <a:noAutofit/>
          </a:bodyPr>
          <a:lstStyle/>
          <a:p>
            <a:pPr algn="l"/>
            <a:r>
              <a:rPr lang="en-US" sz="11500" dirty="0">
                <a:solidFill>
                  <a:srgbClr val="800000"/>
                </a:solidFill>
                <a:effectLst>
                  <a:outerShdw blurRad="38100" dist="38100" dir="2700000" algn="tl">
                    <a:srgbClr val="000000">
                      <a:alpha val="43137"/>
                    </a:srgbClr>
                  </a:outerShdw>
                </a:effectLst>
                <a:latin typeface="Bodoni MT Condensed" panose="02070606080606020203" pitchFamily="18" charset="0"/>
              </a:rPr>
              <a:t>ALL…ABOARD!</a:t>
            </a:r>
            <a:br>
              <a:rPr lang="en-US" sz="11500" dirty="0">
                <a:solidFill>
                  <a:srgbClr val="800000"/>
                </a:solidFill>
                <a:effectLst>
                  <a:outerShdw blurRad="38100" dist="38100" dir="2700000" algn="tl">
                    <a:srgbClr val="000000">
                      <a:alpha val="43137"/>
                    </a:srgbClr>
                  </a:outerShdw>
                </a:effectLst>
                <a:latin typeface="Bodoni MT Condensed" panose="02070606080606020203" pitchFamily="18" charset="0"/>
              </a:rPr>
            </a:br>
            <a:r>
              <a:rPr lang="en-US" sz="2400" b="1" dirty="0">
                <a:solidFill>
                  <a:srgbClr val="800000"/>
                </a:solidFill>
                <a:effectLst>
                  <a:outerShdw blurRad="38100" dist="38100" dir="2700000" algn="tl">
                    <a:srgbClr val="000000">
                      <a:alpha val="43137"/>
                    </a:srgbClr>
                  </a:outerShdw>
                </a:effectLst>
                <a:latin typeface="Bodoni MT" panose="02070603080606020203" pitchFamily="18" charset="0"/>
              </a:rPr>
              <a:t>Economic, Social, &amp; Environmental Change </a:t>
            </a:r>
            <a:r>
              <a:rPr lang="en-US" sz="2400" dirty="0">
                <a:solidFill>
                  <a:srgbClr val="800000"/>
                </a:solidFill>
                <a:effectLst>
                  <a:outerShdw blurRad="38100" dist="38100" dir="2700000" algn="tl">
                    <a:srgbClr val="000000">
                      <a:alpha val="43137"/>
                    </a:srgbClr>
                  </a:outerShdw>
                </a:effectLst>
                <a:latin typeface="Bodoni MT" panose="02070603080606020203" pitchFamily="18" charset="0"/>
              </a:rPr>
              <a:t/>
            </a:r>
            <a:br>
              <a:rPr lang="en-US" sz="2400" dirty="0">
                <a:solidFill>
                  <a:srgbClr val="800000"/>
                </a:solidFill>
                <a:effectLst>
                  <a:outerShdw blurRad="38100" dist="38100" dir="2700000" algn="tl">
                    <a:srgbClr val="000000">
                      <a:alpha val="43137"/>
                    </a:srgbClr>
                  </a:outerShdw>
                </a:effectLst>
                <a:latin typeface="Bodoni MT" panose="02070603080606020203" pitchFamily="18" charset="0"/>
              </a:rPr>
            </a:br>
            <a:r>
              <a:rPr lang="en-US" sz="2400" b="1" dirty="0">
                <a:solidFill>
                  <a:srgbClr val="800000"/>
                </a:solidFill>
                <a:effectLst>
                  <a:outerShdw blurRad="38100" dist="38100" dir="2700000" algn="tl">
                    <a:srgbClr val="000000">
                      <a:alpha val="43137"/>
                    </a:srgbClr>
                  </a:outerShdw>
                </a:effectLst>
                <a:latin typeface="Bodoni MT" panose="02070603080606020203" pitchFamily="18" charset="0"/>
              </a:rPr>
              <a:t>During New Hampshire’s Railroad Era</a:t>
            </a:r>
            <a:endParaRPr lang="en-US" sz="11500" dirty="0">
              <a:solidFill>
                <a:srgbClr val="800000"/>
              </a:solidFill>
              <a:effectLst>
                <a:outerShdw blurRad="38100" dist="38100" dir="2700000" algn="tl">
                  <a:srgbClr val="000000">
                    <a:alpha val="43137"/>
                  </a:srgbClr>
                </a:outerShdw>
              </a:effectLst>
              <a:latin typeface="Bodoni MT Condensed" panose="02070606080606020203" pitchFamily="18" charset="0"/>
            </a:endParaRPr>
          </a:p>
        </p:txBody>
      </p:sp>
      <p:sp>
        <p:nvSpPr>
          <p:cNvPr id="7" name="TextBox 6"/>
          <p:cNvSpPr txBox="1"/>
          <p:nvPr/>
        </p:nvSpPr>
        <p:spPr>
          <a:xfrm>
            <a:off x="5382447" y="6433694"/>
            <a:ext cx="4370812" cy="1046440"/>
          </a:xfrm>
          <a:prstGeom prst="rect">
            <a:avLst/>
          </a:prstGeom>
          <a:noFill/>
        </p:spPr>
        <p:txBody>
          <a:bodyPr wrap="none" rtlCol="0">
            <a:spAutoFit/>
          </a:bodyPr>
          <a:lstStyle/>
          <a:p>
            <a:pPr algn="r"/>
            <a:r>
              <a:rPr lang="en-US" sz="2000" b="1" cap="small" dirty="0">
                <a:solidFill>
                  <a:schemeClr val="bg1"/>
                </a:solidFill>
                <a:latin typeface="Felix Titling" panose="04060505060202020A04" pitchFamily="82" charset="0"/>
              </a:rPr>
              <a:t>Hopkinton Historical Society</a:t>
            </a:r>
            <a:r>
              <a:rPr lang="en-US" sz="1600" cap="small" dirty="0">
                <a:solidFill>
                  <a:schemeClr val="bg1"/>
                </a:solidFill>
                <a:latin typeface="Felix Titling" panose="04060505060202020A04" pitchFamily="82" charset="0"/>
              </a:rPr>
              <a:t/>
            </a:r>
            <a:br>
              <a:rPr lang="en-US" sz="1600" cap="small" dirty="0">
                <a:solidFill>
                  <a:schemeClr val="bg1"/>
                </a:solidFill>
                <a:latin typeface="Felix Titling" panose="04060505060202020A04" pitchFamily="82" charset="0"/>
              </a:rPr>
            </a:br>
            <a:r>
              <a:rPr lang="en-US" sz="1200" i="1" dirty="0">
                <a:solidFill>
                  <a:schemeClr val="bg1"/>
                </a:solidFill>
                <a:latin typeface="Gill Sans MT" panose="020B0502020104020203" pitchFamily="34" charset="0"/>
              </a:rPr>
              <a:t>Celebrating Hopkinton History Since 1859</a:t>
            </a:r>
            <a:endParaRPr lang="en-US" sz="1200" dirty="0">
              <a:solidFill>
                <a:schemeClr val="bg1"/>
              </a:solidFill>
            </a:endParaRPr>
          </a:p>
          <a:p>
            <a:pPr algn="r"/>
            <a:endParaRPr lang="en-US" sz="600" b="1" dirty="0">
              <a:solidFill>
                <a:schemeClr val="bg1"/>
              </a:solidFill>
              <a:latin typeface="Gill Sans MT" panose="020B0502020104020203" pitchFamily="34" charset="0"/>
            </a:endParaRPr>
          </a:p>
          <a:p>
            <a:pPr algn="r"/>
            <a:r>
              <a:rPr lang="en-US" sz="1200" b="1" dirty="0">
                <a:solidFill>
                  <a:schemeClr val="bg1"/>
                </a:solidFill>
                <a:latin typeface="Gill Sans MT" panose="020B0502020104020203" pitchFamily="34" charset="0"/>
              </a:rPr>
              <a:t>300 Main St. Hopkinton, NH  03229</a:t>
            </a:r>
          </a:p>
          <a:p>
            <a:pPr algn="r"/>
            <a:r>
              <a:rPr lang="en-US" sz="1200" b="1" dirty="0">
                <a:solidFill>
                  <a:schemeClr val="bg1"/>
                </a:solidFill>
                <a:latin typeface="Gill Sans MT" panose="020B0502020104020203" pitchFamily="34" charset="0"/>
              </a:rPr>
              <a:t>603-746-3825 • nhas@tds.net • www.HopkintonHistory.org</a:t>
            </a:r>
          </a:p>
        </p:txBody>
      </p:sp>
      <p:sp>
        <p:nvSpPr>
          <p:cNvPr id="8" name="TextBox 7"/>
          <p:cNvSpPr txBox="1"/>
          <p:nvPr/>
        </p:nvSpPr>
        <p:spPr>
          <a:xfrm>
            <a:off x="350485" y="495572"/>
            <a:ext cx="8927829" cy="770339"/>
          </a:xfrm>
          <a:prstGeom prst="rect">
            <a:avLst/>
          </a:prstGeom>
          <a:noFill/>
        </p:spPr>
        <p:txBody>
          <a:bodyPr wrap="none" rtlCol="0">
            <a:spAutoFit/>
          </a:bodyPr>
          <a:lstStyle/>
          <a:p>
            <a:r>
              <a:rPr lang="en-US" sz="2400" b="1" dirty="0">
                <a:solidFill>
                  <a:schemeClr val="bg1">
                    <a:lumMod val="95000"/>
                    <a:lumOff val="5000"/>
                  </a:schemeClr>
                </a:solidFill>
                <a:latin typeface="Gill Sans MT" panose="020B0502020104020203" pitchFamily="34" charset="0"/>
              </a:rPr>
              <a:t>Driving Tour of Railroad Points of Interest in Hopkinton, N.H.</a:t>
            </a:r>
          </a:p>
          <a:p>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3870" y="5519294"/>
            <a:ext cx="748888" cy="9144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485" y="6565734"/>
            <a:ext cx="684940" cy="914400"/>
          </a:xfrm>
          <a:prstGeom prst="rect">
            <a:avLst/>
          </a:prstGeom>
        </p:spPr>
      </p:pic>
    </p:spTree>
    <p:extLst>
      <p:ext uri="{BB962C8B-B14F-4D97-AF65-F5344CB8AC3E}">
        <p14:creationId xmlns:p14="http://schemas.microsoft.com/office/powerpoint/2010/main" val="1179646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3869" y="421995"/>
            <a:ext cx="7770114" cy="777240"/>
          </a:xfrm>
        </p:spPr>
        <p:txBody>
          <a:bodyPr>
            <a:normAutofit/>
          </a:bodyPr>
          <a:lstStyle/>
          <a:p>
            <a:r>
              <a:rPr lang="en-US" sz="2400" dirty="0">
                <a:latin typeface="Bernard MT Condensed" panose="02050806060905020404" pitchFamily="18" charset="0"/>
              </a:rPr>
              <a:t>Stop #</a:t>
            </a:r>
            <a:r>
              <a:rPr lang="en-US" sz="2400" dirty="0" smtClean="0">
                <a:latin typeface="Bernard MT Condensed" panose="02050806060905020404" pitchFamily="18" charset="0"/>
              </a:rPr>
              <a:t>2 Joseph </a:t>
            </a:r>
            <a:r>
              <a:rPr lang="en-US" sz="2400" dirty="0">
                <a:latin typeface="Bernard MT Condensed" panose="02050806060905020404" pitchFamily="18" charset="0"/>
              </a:rPr>
              <a:t>Barnard Home</a:t>
            </a:r>
            <a:br>
              <a:rPr lang="en-US" sz="2400" dirty="0">
                <a:latin typeface="Bernard MT Condensed" panose="02050806060905020404" pitchFamily="18" charset="0"/>
              </a:rPr>
            </a:br>
            <a:r>
              <a:rPr lang="en-US" sz="2400" dirty="0" smtClean="0">
                <a:latin typeface="Bernard MT Condensed" panose="02050806060905020404" pitchFamily="18" charset="0"/>
              </a:rPr>
              <a:t>1030 Briar </a:t>
            </a:r>
            <a:r>
              <a:rPr lang="en-US" sz="2400" dirty="0">
                <a:latin typeface="Bernard MT Condensed" panose="02050806060905020404" pitchFamily="18" charset="0"/>
              </a:rPr>
              <a:t>Hill Rd.</a:t>
            </a:r>
          </a:p>
        </p:txBody>
      </p:sp>
      <p:grpSp>
        <p:nvGrpSpPr>
          <p:cNvPr id="5" name="Group 4"/>
          <p:cNvGrpSpPr/>
          <p:nvPr/>
        </p:nvGrpSpPr>
        <p:grpSpPr>
          <a:xfrm>
            <a:off x="202872" y="7014210"/>
            <a:ext cx="2422340" cy="457200"/>
            <a:chOff x="202872" y="7014210"/>
            <a:chExt cx="2422340" cy="457200"/>
          </a:xfrm>
        </p:grpSpPr>
        <p:sp>
          <p:nvSpPr>
            <p:cNvPr id="6" name="Title 1"/>
            <p:cNvSpPr txBox="1">
              <a:spLocks/>
            </p:cNvSpPr>
            <p:nvPr/>
          </p:nvSpPr>
          <p:spPr>
            <a:xfrm>
              <a:off x="577316" y="7090885"/>
              <a:ext cx="2047896" cy="380525"/>
            </a:xfrm>
            <a:prstGeom prst="rect">
              <a:avLst/>
            </a:prstGeom>
          </p:spPr>
          <p:txBody>
            <a:bodyPr vert="horz" lIns="91440" tIns="45720" rIns="91440" bIns="45720" rtlCol="0" anchor="b">
              <a:normAutofit/>
            </a:bodyPr>
            <a:lstStyle>
              <a:lvl1pPr algn="l" defTabSz="1005840" rtl="0" eaLnBrk="1" latinLnBrk="0" hangingPunct="1">
                <a:lnSpc>
                  <a:spcPct val="85000"/>
                </a:lnSpc>
                <a:spcBef>
                  <a:spcPct val="0"/>
                </a:spcBef>
                <a:buNone/>
                <a:defRPr sz="7260" kern="1200" spc="-55" baseline="0">
                  <a:solidFill>
                    <a:schemeClr val="tx1"/>
                  </a:solidFill>
                  <a:latin typeface="+mj-lt"/>
                  <a:ea typeface="+mj-ea"/>
                  <a:cs typeface="+mj-cs"/>
                </a:defRPr>
              </a:lvl1pPr>
            </a:lstStyle>
            <a:p>
              <a:r>
                <a:rPr lang="en-US" sz="1100" cap="small" dirty="0">
                  <a:latin typeface="Felix Titling" panose="04060505060202020A04" pitchFamily="82" charset="0"/>
                </a:rPr>
                <a:t>Hopkinton Historical Society</a:t>
              </a:r>
              <a:br>
                <a:rPr lang="en-US" sz="1100" cap="small" dirty="0">
                  <a:latin typeface="Felix Titling" panose="04060505060202020A04" pitchFamily="82" charset="0"/>
                </a:rPr>
              </a:br>
              <a:r>
                <a:rPr lang="en-US" sz="1050" i="1" dirty="0">
                  <a:latin typeface="Gill Sans MT" panose="020B0502020104020203" pitchFamily="34" charset="0"/>
                </a:rPr>
                <a:t>Celebrating Hopkinton History Since 1859</a:t>
              </a:r>
              <a:endParaRPr lang="en-US" sz="1100" i="1" dirty="0">
                <a:latin typeface="Gill Sans MT" panose="020B0502020104020203"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72" y="7014210"/>
              <a:ext cx="374444" cy="457200"/>
            </a:xfrm>
            <a:prstGeom prst="rect">
              <a:avLst/>
            </a:prstGeom>
          </p:spPr>
        </p:pic>
      </p:grpSp>
      <p:sp>
        <p:nvSpPr>
          <p:cNvPr id="8" name="TextBox 7">
            <a:extLst>
              <a:ext uri="{FF2B5EF4-FFF2-40B4-BE49-F238E27FC236}">
                <a16:creationId xmlns:a16="http://schemas.microsoft.com/office/drawing/2014/main" id="{36A2B0D7-1BC9-4708-835B-0E1650376B0A}"/>
              </a:ext>
            </a:extLst>
          </p:cNvPr>
          <p:cNvSpPr txBox="1"/>
          <p:nvPr/>
        </p:nvSpPr>
        <p:spPr>
          <a:xfrm>
            <a:off x="783869" y="1742459"/>
            <a:ext cx="8191100" cy="5170646"/>
          </a:xfrm>
          <a:prstGeom prst="rect">
            <a:avLst/>
          </a:prstGeom>
          <a:noFill/>
        </p:spPr>
        <p:txBody>
          <a:bodyPr wrap="square" rtlCol="0">
            <a:spAutoFit/>
          </a:bodyPr>
          <a:lstStyle/>
          <a:p>
            <a:r>
              <a:rPr lang="en-US" sz="1100" i="1" dirty="0">
                <a:latin typeface="Gill Sans MT" panose="020B0502020104020203" pitchFamily="34" charset="0"/>
              </a:rPr>
              <a:t>cont’d </a:t>
            </a:r>
            <a:r>
              <a:rPr lang="en-US" sz="1100" i="1" dirty="0" smtClean="0">
                <a:latin typeface="Gill Sans MT" panose="020B0502020104020203" pitchFamily="34" charset="0"/>
              </a:rPr>
              <a:t>from previous </a:t>
            </a:r>
            <a:r>
              <a:rPr lang="en-US" sz="1100" i="1" dirty="0">
                <a:latin typeface="Gill Sans MT" panose="020B0502020104020203" pitchFamily="34" charset="0"/>
              </a:rPr>
              <a:t>page</a:t>
            </a:r>
          </a:p>
          <a:p>
            <a:r>
              <a:rPr lang="en-US" sz="1100" dirty="0">
                <a:latin typeface="Gill Sans MT" panose="020B0502020104020203" pitchFamily="34" charset="0"/>
              </a:rPr>
              <a:t>Granite State, although the contrary has been persistently asserted by some high in authority.  Joseph Barnard, second, was a man of far more than ordinary business ability.  He invested largely in realty, and at his death owned several thousand acres in various townships, mostly timbered land, valued at seventy-five thousand dollars, one tract alone in Boscawen being appraised at fifty-two thousand dollars, while his entire estate amounted to about eighty thousand dollars.  Naturally progressive, being quick to perceive the merits of anything new, he was the first to introduce Merino Sheep and also Saxony sheep into the town; and in 1838 he received the first prize for the finest exhibit of wool in New York. </a:t>
            </a:r>
            <a:endParaRPr lang="en-US" sz="1100" dirty="0" smtClean="0">
              <a:latin typeface="Gill Sans MT" panose="020B0502020104020203" pitchFamily="34" charset="0"/>
            </a:endParaRPr>
          </a:p>
          <a:p>
            <a:pPr indent="228600"/>
            <a:r>
              <a:rPr lang="en-US" sz="1100" dirty="0" smtClean="0">
                <a:latin typeface="Gill Sans MT" panose="020B0502020104020203" pitchFamily="34" charset="0"/>
              </a:rPr>
              <a:t>In </a:t>
            </a:r>
            <a:r>
              <a:rPr lang="en-US" sz="1100" dirty="0">
                <a:latin typeface="Gill Sans MT" panose="020B0502020104020203" pitchFamily="34" charset="0"/>
              </a:rPr>
              <a:t>June 1816, Joseph Barnard, second, married Miriam J. Eastman, who was born on Horse Hill, Concord, N.H., December 6, 1799, a daughter of William Eastman, a Revolutionary soldier.  They reared the following children:  Joseph, third, whose name appears at the head of this sketch; Sally Ann born </a:t>
            </a:r>
            <a:r>
              <a:rPr lang="en-US" sz="1100" dirty="0" smtClean="0">
                <a:latin typeface="Gill Sans MT" panose="020B0502020104020203" pitchFamily="34" charset="0"/>
              </a:rPr>
              <a:t>April </a:t>
            </a:r>
            <a:r>
              <a:rPr lang="en-US" sz="1100" dirty="0">
                <a:latin typeface="Gill Sans MT" panose="020B0502020104020203" pitchFamily="34" charset="0"/>
              </a:rPr>
              <a:t>3, 1819, who is now the widow of Daniel P. Dustin, late of Contoocook; Mary Jane, born August 29, 1821, now the wife of Charles N. Tuttle, of Contoocook; William E., born May 27, 1823, who died at Edgerton, Ohio, April 2, 1884; and Rhoda Currier, born February 19, 1827, who married Dr. Ephraim Wilson, and died August 4, 1852.  Mrs. Miriam J Eastman Barnard died September 17, 1869.  </a:t>
            </a:r>
          </a:p>
          <a:p>
            <a:pPr indent="228600"/>
            <a:r>
              <a:rPr lang="en-US" sz="1100" dirty="0">
                <a:latin typeface="Gill Sans MT" panose="020B0502020104020203" pitchFamily="34" charset="0"/>
              </a:rPr>
              <a:t>Joseph Barnard, third, remained with his parents until twenty-two years old, the last part of the time receiving ten dollars a month for his work on the farm; and while still in his minority he served four years as Quartermaster in the Old Fortieth New Hampshire Regiment.  After leaving home he spent two years as clerk in a store at Contoocook, and then went to Lowell, Mass., where he learned the stone-cutter’s trade, working at first for one dollar and a half per day, and boarding President Tyler, it will be remembered, made a tour of the Lowell mills and factories, interesting himself in the industries of the city; and on the second day of his stay, after large parades of civil and military companies, and ten thousand patriot girls dressed in white, he made and excellent speech of two hours’ duration, in which he acknowledged the benefits of the tariff.  In the following session of Congress, it may be added, he signed the tariff bill.  The epidemic which broke out two weeks after his visit in Lowell was given his name.</a:t>
            </a:r>
          </a:p>
          <a:p>
            <a:pPr indent="228600"/>
            <a:r>
              <a:rPr lang="en-US" sz="1100" dirty="0">
                <a:latin typeface="Gill Sans MT" panose="020B0502020104020203" pitchFamily="34" charset="0"/>
              </a:rPr>
              <a:t>While recuperating, Mr. Barnard returned to his boyhood home; and when there he purchased from his father a tract of timber land for eight hundred dollars, buying it, however, in opposition to his father’s advice.  Establishing himself then in the lumber business, he carried it on for thirty-five years, meeting with good success from the start.  He supplied timber of all kinds for use in ship-building, his operations extending over several townships, in which he erected or hired mills, employing at different times forty men.  The tallest mast timber in the State is found in the valleys of the Contoocook, Blackwater, and Warner Rivers, the regions in which he carried on his lumbering.  During the late Rebellion he furnished much of the timber for naval supplies, and all the large timbers of “Ironsides,” and most of the material for the “Kearsarge”, which has recently been destroyed.  In the Granite Monthly of May, 1893, is an article written by Mr. Barnard concerning the “Timbers of the Kearsarge,” in which it is stated that Mr. Barnard and the Hon. J.H. Butler, of Nottingham, were associated in 1860 </a:t>
            </a:r>
            <a:r>
              <a:rPr lang="en-US" sz="1100" dirty="0" smtClean="0">
                <a:latin typeface="Gill Sans MT" panose="020B0502020104020203" pitchFamily="34" charset="0"/>
              </a:rPr>
              <a:t>in</a:t>
            </a:r>
          </a:p>
          <a:p>
            <a:pPr indent="228600" algn="r"/>
            <a:r>
              <a:rPr lang="en-US" sz="1100" i="1" dirty="0">
                <a:latin typeface="Gill Sans MT" panose="020B0502020104020203" pitchFamily="34" charset="0"/>
              </a:rPr>
              <a:t>cont’d on next </a:t>
            </a:r>
            <a:r>
              <a:rPr lang="en-US" sz="1100" i="1" dirty="0" smtClean="0">
                <a:latin typeface="Gill Sans MT" panose="020B0502020104020203" pitchFamily="34" charset="0"/>
              </a:rPr>
              <a:t>page</a:t>
            </a:r>
            <a:endParaRPr lang="en-US" sz="1100" dirty="0">
              <a:latin typeface="Gill Sans MT" panose="020B0502020104020203" pitchFamily="34" charset="0"/>
            </a:endParaRPr>
          </a:p>
        </p:txBody>
      </p:sp>
      <p:sp>
        <p:nvSpPr>
          <p:cNvPr id="9" name="TextBox 8"/>
          <p:cNvSpPr txBox="1"/>
          <p:nvPr/>
        </p:nvSpPr>
        <p:spPr>
          <a:xfrm>
            <a:off x="766832" y="1149181"/>
            <a:ext cx="4421855" cy="415498"/>
          </a:xfrm>
          <a:prstGeom prst="rect">
            <a:avLst/>
          </a:prstGeom>
          <a:noFill/>
        </p:spPr>
        <p:txBody>
          <a:bodyPr wrap="square" rtlCol="0">
            <a:spAutoFit/>
          </a:bodyPr>
          <a:lstStyle/>
          <a:p>
            <a:r>
              <a:rPr lang="en-US" sz="1050" i="1" dirty="0">
                <a:latin typeface="Gill Sans MT" panose="020B0502020104020203" pitchFamily="34" charset="0"/>
              </a:rPr>
              <a:t>This is a private home and we ask that you remain in your car. Please pull off the road completely and do not block driveways or roads.</a:t>
            </a:r>
          </a:p>
        </p:txBody>
      </p:sp>
    </p:spTree>
    <p:extLst>
      <p:ext uri="{BB962C8B-B14F-4D97-AF65-F5344CB8AC3E}">
        <p14:creationId xmlns:p14="http://schemas.microsoft.com/office/powerpoint/2010/main" val="27245923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3869" y="421995"/>
            <a:ext cx="7770114" cy="777240"/>
          </a:xfrm>
        </p:spPr>
        <p:txBody>
          <a:bodyPr>
            <a:normAutofit/>
          </a:bodyPr>
          <a:lstStyle/>
          <a:p>
            <a:r>
              <a:rPr lang="en-US" sz="2400" dirty="0">
                <a:latin typeface="Bernard MT Condensed" panose="02050806060905020404" pitchFamily="18" charset="0"/>
              </a:rPr>
              <a:t>Stop #</a:t>
            </a:r>
            <a:r>
              <a:rPr lang="en-US" sz="2400" dirty="0" smtClean="0">
                <a:latin typeface="Bernard MT Condensed" panose="02050806060905020404" pitchFamily="18" charset="0"/>
              </a:rPr>
              <a:t>2 Joseph </a:t>
            </a:r>
            <a:r>
              <a:rPr lang="en-US" sz="2400" dirty="0">
                <a:latin typeface="Bernard MT Condensed" panose="02050806060905020404" pitchFamily="18" charset="0"/>
              </a:rPr>
              <a:t>Barnard Home</a:t>
            </a:r>
            <a:br>
              <a:rPr lang="en-US" sz="2400" dirty="0">
                <a:latin typeface="Bernard MT Condensed" panose="02050806060905020404" pitchFamily="18" charset="0"/>
              </a:rPr>
            </a:br>
            <a:r>
              <a:rPr lang="en-US" sz="2400" dirty="0" smtClean="0">
                <a:latin typeface="Bernard MT Condensed" panose="02050806060905020404" pitchFamily="18" charset="0"/>
              </a:rPr>
              <a:t>1030 Briar </a:t>
            </a:r>
            <a:r>
              <a:rPr lang="en-US" sz="2400" dirty="0">
                <a:latin typeface="Bernard MT Condensed" panose="02050806060905020404" pitchFamily="18" charset="0"/>
              </a:rPr>
              <a:t>Hill Rd.</a:t>
            </a:r>
          </a:p>
        </p:txBody>
      </p:sp>
      <p:grpSp>
        <p:nvGrpSpPr>
          <p:cNvPr id="5" name="Group 4"/>
          <p:cNvGrpSpPr/>
          <p:nvPr/>
        </p:nvGrpSpPr>
        <p:grpSpPr>
          <a:xfrm>
            <a:off x="202872" y="7014210"/>
            <a:ext cx="2422340" cy="457200"/>
            <a:chOff x="202872" y="7014210"/>
            <a:chExt cx="2422340" cy="457200"/>
          </a:xfrm>
        </p:grpSpPr>
        <p:sp>
          <p:nvSpPr>
            <p:cNvPr id="6" name="Title 1"/>
            <p:cNvSpPr txBox="1">
              <a:spLocks/>
            </p:cNvSpPr>
            <p:nvPr/>
          </p:nvSpPr>
          <p:spPr>
            <a:xfrm>
              <a:off x="577316" y="7090885"/>
              <a:ext cx="2047896" cy="380525"/>
            </a:xfrm>
            <a:prstGeom prst="rect">
              <a:avLst/>
            </a:prstGeom>
          </p:spPr>
          <p:txBody>
            <a:bodyPr vert="horz" lIns="91440" tIns="45720" rIns="91440" bIns="45720" rtlCol="0" anchor="b">
              <a:normAutofit/>
            </a:bodyPr>
            <a:lstStyle>
              <a:lvl1pPr algn="l" defTabSz="1005840" rtl="0" eaLnBrk="1" latinLnBrk="0" hangingPunct="1">
                <a:lnSpc>
                  <a:spcPct val="85000"/>
                </a:lnSpc>
                <a:spcBef>
                  <a:spcPct val="0"/>
                </a:spcBef>
                <a:buNone/>
                <a:defRPr sz="7260" kern="1200" spc="-55" baseline="0">
                  <a:solidFill>
                    <a:schemeClr val="tx1"/>
                  </a:solidFill>
                  <a:latin typeface="+mj-lt"/>
                  <a:ea typeface="+mj-ea"/>
                  <a:cs typeface="+mj-cs"/>
                </a:defRPr>
              </a:lvl1pPr>
            </a:lstStyle>
            <a:p>
              <a:r>
                <a:rPr lang="en-US" sz="1100" cap="small" dirty="0">
                  <a:latin typeface="Felix Titling" panose="04060505060202020A04" pitchFamily="82" charset="0"/>
                </a:rPr>
                <a:t>Hopkinton Historical Society</a:t>
              </a:r>
              <a:br>
                <a:rPr lang="en-US" sz="1100" cap="small" dirty="0">
                  <a:latin typeface="Felix Titling" panose="04060505060202020A04" pitchFamily="82" charset="0"/>
                </a:rPr>
              </a:br>
              <a:r>
                <a:rPr lang="en-US" sz="1050" i="1" dirty="0">
                  <a:latin typeface="Gill Sans MT" panose="020B0502020104020203" pitchFamily="34" charset="0"/>
                </a:rPr>
                <a:t>Celebrating Hopkinton History Since 1859</a:t>
              </a:r>
              <a:endParaRPr lang="en-US" sz="1100" i="1" dirty="0">
                <a:latin typeface="Gill Sans MT" panose="020B0502020104020203"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72" y="7014210"/>
              <a:ext cx="374444" cy="457200"/>
            </a:xfrm>
            <a:prstGeom prst="rect">
              <a:avLst/>
            </a:prstGeom>
          </p:spPr>
        </p:pic>
      </p:grpSp>
      <p:sp>
        <p:nvSpPr>
          <p:cNvPr id="8" name="TextBox 7">
            <a:extLst>
              <a:ext uri="{FF2B5EF4-FFF2-40B4-BE49-F238E27FC236}">
                <a16:creationId xmlns:a16="http://schemas.microsoft.com/office/drawing/2014/main" id="{36A2B0D7-1BC9-4708-835B-0E1650376B0A}"/>
              </a:ext>
            </a:extLst>
          </p:cNvPr>
          <p:cNvSpPr txBox="1"/>
          <p:nvPr/>
        </p:nvSpPr>
        <p:spPr>
          <a:xfrm>
            <a:off x="783869" y="1742459"/>
            <a:ext cx="8403055" cy="5170646"/>
          </a:xfrm>
          <a:prstGeom prst="rect">
            <a:avLst/>
          </a:prstGeom>
          <a:noFill/>
        </p:spPr>
        <p:txBody>
          <a:bodyPr wrap="square" rtlCol="0">
            <a:spAutoFit/>
          </a:bodyPr>
          <a:lstStyle/>
          <a:p>
            <a:r>
              <a:rPr lang="en-US" sz="1100" i="1" dirty="0">
                <a:latin typeface="Gill Sans MT" panose="020B0502020104020203" pitchFamily="34" charset="0"/>
              </a:rPr>
              <a:t>cont’d </a:t>
            </a:r>
            <a:r>
              <a:rPr lang="en-US" sz="1100" i="1" dirty="0" smtClean="0">
                <a:latin typeface="Gill Sans MT" panose="020B0502020104020203" pitchFamily="34" charset="0"/>
              </a:rPr>
              <a:t>from previous </a:t>
            </a:r>
            <a:r>
              <a:rPr lang="en-US" sz="1100" i="1" dirty="0">
                <a:latin typeface="Gill Sans MT" panose="020B0502020104020203" pitchFamily="34" charset="0"/>
              </a:rPr>
              <a:t>page</a:t>
            </a:r>
          </a:p>
          <a:p>
            <a:r>
              <a:rPr lang="en-US" sz="1100" dirty="0">
                <a:latin typeface="Gill Sans MT" panose="020B0502020104020203" pitchFamily="34" charset="0"/>
              </a:rPr>
              <a:t>Newburyport, Mass., in handling oak timber for ship-building, and in 1861 were called upon to furnish timber for gunboats, said timber to be of first quality.  White oak is in its best state when from eighty-five to one hundred years old; and this they found in large quantities on a hill near Tyler Station in Hopkinton, N.H.; and soon had a large force of men at work getting out white oak and yellow pine, sending to the Portsmouth Navy Yard a large part of the white oak of seven hundred and fifty thousand feet of timber for the building of the famous boat the received its name from the Kearsarge Mountain, which stands in plain view of the spot whereon its timbers were hewed.</a:t>
            </a:r>
          </a:p>
          <a:p>
            <a:pPr indent="228600"/>
            <a:r>
              <a:rPr lang="en-US" sz="1100" dirty="0" smtClean="0">
                <a:latin typeface="Gill Sans MT" panose="020B0502020104020203" pitchFamily="34" charset="0"/>
              </a:rPr>
              <a:t>Mr</a:t>
            </a:r>
            <a:r>
              <a:rPr lang="en-US" sz="1100" dirty="0">
                <a:latin typeface="Gill Sans MT" panose="020B0502020104020203" pitchFamily="34" charset="0"/>
              </a:rPr>
              <a:t>. Barnard resided in Contoocook twenty-five years of this time, and while there built in 1849 the Contoocook Valley Railway, extending from Contoocook to Hillsborough, fourteen and one-half miles, he being superintendent of construction, and furnishing much of the timber used.  For several years he was officially connected with the road.  He has also been Fire Claim Adjuster of the Concord Division of the Boston &amp; Maine Railway for some years, an office that takes him quite often over the two hundred miles under his charge.  Four years after the death of his father Mr. Barnard removed to the parental homestead, which he inherited; and he has since devoted much of his time to farming pursuits.  He settled this estate, and has also settled many others in Merrimack County, usually by request, sometimes on commissions to appraise for tax purposes; and he is often called upon to estimate the timber on large tracts of land.  For several years Mr. Barnard had charge of the waterpower at Contoocook; and in 1870 and 1871 he represented that town in the State legislature, where he was one of the Committee on Towns and Parishes, 1889.  At the time of the war for the Union he was the enrolling officer in the Twentieth District, and the mainstay of the widows and fatherless, who trusted him implicitly, and whose confidence was not misplaced.</a:t>
            </a:r>
          </a:p>
          <a:p>
            <a:pPr indent="228600"/>
            <a:r>
              <a:rPr lang="en-US" sz="1100" dirty="0">
                <a:latin typeface="Gill Sans MT" panose="020B0502020104020203" pitchFamily="34" charset="0"/>
              </a:rPr>
              <a:t>As a stock-raiser and dairyman Mr. Barnard breeds the Guernsey Cattle, which he exhibits at the various fairs in this section of the State, invariably securing prizes, both on cattle and dairy products.  It was largely through the exhibitions of stock that he has made that the Deerfoot Creamery was located at Contoocook, and his herd of Guernsey has stocked many of the large New England dairy farms.  In the culture of fruit of all kinds he takes great interest; and at a horticultural fair in Concord, when over a hundred exhibits were entered, he took thirteen prizes and sweepstakes for the finest fruits.  He is a member of various agricultural and horticultural societies and a contributor to many of the journals.  In politics he was in early manhood a Democrat, and voted for Franklin Pierce for President, but since that time has supported the principles of the Republican party.</a:t>
            </a:r>
          </a:p>
          <a:p>
            <a:pPr indent="228600"/>
            <a:r>
              <a:rPr lang="en-US" sz="1100" dirty="0">
                <a:latin typeface="Gill Sans MT" panose="020B0502020104020203" pitchFamily="34" charset="0"/>
              </a:rPr>
              <a:t>On October 26, 1849, Mr. Barnard married Maria Gerrish, who was born April 15, 1831, a daughter of Abiel and Eliza (Dodge) Gerrish.  Her father was born on the present site of the county farm in Boscawen, and her mother in that part of Merrimack County now included in the town of Webster.  Mr. and Mrs. Barnard are the parents of eight children, the following being their record:  Ellen Maria born March 1, 1851, died January 6, 1886; Joseph Henry, born October 12, 1852, died July 9, 1855; Abiel Gerrish, born January 8, 1855, was a lawyer in California; Joseph B., born March 17, 1857, died October 23, 1863; Mary Eliza, born January 11, 1859, is the wife of Jonathan Fowler, of South Sioux City, Neb.; George Edgar, born November 1, 1864, married Miss Bertha S. Tyler of Hopkinton, and now carries on the home farm; Rhoda Frances was born June 28, 1867; and Charles Lewis, born March 28, 1870, died December 29, 1895</a:t>
            </a:r>
            <a:r>
              <a:rPr lang="en-US" sz="1100" dirty="0" smtClean="0">
                <a:latin typeface="Gill Sans MT" panose="020B0502020104020203" pitchFamily="34" charset="0"/>
              </a:rPr>
              <a:t>.</a:t>
            </a:r>
            <a:endParaRPr lang="en-US" sz="1100" dirty="0">
              <a:latin typeface="Gill Sans MT" panose="020B0502020104020203" pitchFamily="34" charset="0"/>
            </a:endParaRPr>
          </a:p>
        </p:txBody>
      </p:sp>
      <p:sp>
        <p:nvSpPr>
          <p:cNvPr id="9" name="TextBox 8"/>
          <p:cNvSpPr txBox="1"/>
          <p:nvPr/>
        </p:nvSpPr>
        <p:spPr>
          <a:xfrm>
            <a:off x="766832" y="1149181"/>
            <a:ext cx="4421855" cy="415498"/>
          </a:xfrm>
          <a:prstGeom prst="rect">
            <a:avLst/>
          </a:prstGeom>
          <a:noFill/>
        </p:spPr>
        <p:txBody>
          <a:bodyPr wrap="square" rtlCol="0">
            <a:spAutoFit/>
          </a:bodyPr>
          <a:lstStyle/>
          <a:p>
            <a:r>
              <a:rPr lang="en-US" sz="1050" i="1" dirty="0">
                <a:latin typeface="Gill Sans MT" panose="020B0502020104020203" pitchFamily="34" charset="0"/>
              </a:rPr>
              <a:t>This is a private home and we ask that you remain in your car. Please pull off the road completely and do not block driveways or roads.</a:t>
            </a:r>
          </a:p>
        </p:txBody>
      </p:sp>
    </p:spTree>
    <p:extLst>
      <p:ext uri="{BB962C8B-B14F-4D97-AF65-F5344CB8AC3E}">
        <p14:creationId xmlns:p14="http://schemas.microsoft.com/office/powerpoint/2010/main" val="2529396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1455" y="337385"/>
            <a:ext cx="7770114" cy="777240"/>
          </a:xfrm>
        </p:spPr>
        <p:txBody>
          <a:bodyPr>
            <a:normAutofit/>
          </a:bodyPr>
          <a:lstStyle/>
          <a:p>
            <a:r>
              <a:rPr lang="en-US" sz="2400" dirty="0">
                <a:latin typeface="Bernard MT Condensed" panose="02050806060905020404" pitchFamily="18" charset="0"/>
              </a:rPr>
              <a:t>Stop #</a:t>
            </a:r>
            <a:r>
              <a:rPr lang="en-US" sz="2400" dirty="0" smtClean="0">
                <a:latin typeface="Bernard MT Condensed" panose="02050806060905020404" pitchFamily="18" charset="0"/>
              </a:rPr>
              <a:t>3 Inns</a:t>
            </a:r>
            <a:r>
              <a:rPr lang="en-US" sz="2400" dirty="0">
                <a:latin typeface="Bernard MT Condensed" panose="02050806060905020404" pitchFamily="18" charset="0"/>
              </a:rPr>
              <a:t>, </a:t>
            </a:r>
            <a:r>
              <a:rPr lang="en-US" sz="2400" dirty="0" smtClean="0">
                <a:latin typeface="Bernard MT Condensed" panose="02050806060905020404" pitchFamily="18" charset="0"/>
              </a:rPr>
              <a:t>Summer Homes, and Camps</a:t>
            </a:r>
            <a:r>
              <a:rPr lang="en-US" sz="2400" dirty="0">
                <a:latin typeface="Bernard MT Condensed" panose="02050806060905020404" pitchFamily="18" charset="0"/>
              </a:rPr>
              <a:t/>
            </a:r>
            <a:br>
              <a:rPr lang="en-US" sz="2400" dirty="0">
                <a:latin typeface="Bernard MT Condensed" panose="02050806060905020404" pitchFamily="18" charset="0"/>
              </a:rPr>
            </a:br>
            <a:r>
              <a:rPr lang="en-US" sz="2400" dirty="0">
                <a:latin typeface="Bernard MT Condensed" panose="02050806060905020404" pitchFamily="18" charset="0"/>
              </a:rPr>
              <a:t>1548 Hopkinton </a:t>
            </a:r>
            <a:r>
              <a:rPr lang="en-US" sz="2400" dirty="0" smtClean="0">
                <a:latin typeface="Bernard MT Condensed" panose="02050806060905020404" pitchFamily="18" charset="0"/>
              </a:rPr>
              <a:t>Rd.</a:t>
            </a:r>
            <a:endParaRPr lang="en-US" sz="2400" dirty="0">
              <a:latin typeface="Bernard MT Condensed" panose="02050806060905020404" pitchFamily="18" charset="0"/>
            </a:endParaRPr>
          </a:p>
        </p:txBody>
      </p:sp>
      <p:grpSp>
        <p:nvGrpSpPr>
          <p:cNvPr id="5" name="Group 4"/>
          <p:cNvGrpSpPr/>
          <p:nvPr/>
        </p:nvGrpSpPr>
        <p:grpSpPr>
          <a:xfrm>
            <a:off x="771455" y="3142738"/>
            <a:ext cx="5059072" cy="1828800"/>
            <a:chOff x="880556" y="3071940"/>
            <a:chExt cx="5059072" cy="182880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0556" y="3071940"/>
              <a:ext cx="2442413" cy="1828800"/>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7022" t="7927" r="3781" b="12981"/>
            <a:stretch/>
          </p:blipFill>
          <p:spPr>
            <a:xfrm>
              <a:off x="3501228" y="3071940"/>
              <a:ext cx="2438400" cy="1828800"/>
            </a:xfrm>
            <a:prstGeom prst="rect">
              <a:avLst/>
            </a:prstGeom>
            <a:ln>
              <a:solidFill>
                <a:schemeClr val="bg1"/>
              </a:solidFill>
            </a:ln>
          </p:spPr>
        </p:pic>
      </p:grpSp>
      <p:grpSp>
        <p:nvGrpSpPr>
          <p:cNvPr id="4" name="Group 3"/>
          <p:cNvGrpSpPr/>
          <p:nvPr/>
        </p:nvGrpSpPr>
        <p:grpSpPr>
          <a:xfrm>
            <a:off x="6452845" y="297732"/>
            <a:ext cx="3432007" cy="4206240"/>
            <a:chOff x="6394107" y="2966081"/>
            <a:chExt cx="3432007" cy="4535617"/>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3465" y="2966081"/>
              <a:ext cx="1162649" cy="2623930"/>
            </a:xfrm>
            <a:prstGeom prst="rect">
              <a:avLst/>
            </a:prstGeom>
            <a:ln>
              <a:solidFill>
                <a:schemeClr val="bg1"/>
              </a:solidFill>
            </a:ln>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t="60177" b="5741"/>
            <a:stretch/>
          </p:blipFill>
          <p:spPr>
            <a:xfrm rot="11880">
              <a:off x="6394107" y="4981357"/>
              <a:ext cx="3426744" cy="2520341"/>
            </a:xfrm>
            <a:prstGeom prst="rect">
              <a:avLst/>
            </a:prstGeom>
            <a:ln>
              <a:solidFill>
                <a:schemeClr val="bg1"/>
              </a:solidFill>
            </a:ln>
          </p:spPr>
        </p:pic>
      </p:grpSp>
      <p:grpSp>
        <p:nvGrpSpPr>
          <p:cNvPr id="11" name="Group 10"/>
          <p:cNvGrpSpPr>
            <a:grpSpLocks noChangeAspect="1"/>
          </p:cNvGrpSpPr>
          <p:nvPr/>
        </p:nvGrpSpPr>
        <p:grpSpPr>
          <a:xfrm>
            <a:off x="4014445" y="5458498"/>
            <a:ext cx="3268036" cy="1828800"/>
            <a:chOff x="4202336" y="1526944"/>
            <a:chExt cx="4302933" cy="2596169"/>
          </a:xfrm>
        </p:grpSpPr>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02336" y="1526944"/>
              <a:ext cx="2667375" cy="1554480"/>
            </a:xfrm>
            <a:prstGeom prst="rect">
              <a:avLst/>
            </a:prstGeom>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l="25396" t="24233" r="18840" b="25313"/>
            <a:stretch/>
          </p:blipFill>
          <p:spPr>
            <a:xfrm>
              <a:off x="4995949" y="2294313"/>
              <a:ext cx="3509320" cy="1828800"/>
            </a:xfrm>
            <a:prstGeom prst="rect">
              <a:avLst/>
            </a:prstGeom>
            <a:ln>
              <a:solidFill>
                <a:schemeClr val="bg1"/>
              </a:solidFill>
            </a:ln>
          </p:spPr>
        </p:pic>
      </p:grpSp>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l="11542" t="12327" r="9467" b="9838"/>
          <a:stretch/>
        </p:blipFill>
        <p:spPr>
          <a:xfrm>
            <a:off x="7614932" y="4639915"/>
            <a:ext cx="1853274" cy="2651760"/>
          </a:xfrm>
          <a:prstGeom prst="rect">
            <a:avLst/>
          </a:prstGeom>
        </p:spPr>
      </p:pic>
      <p:grpSp>
        <p:nvGrpSpPr>
          <p:cNvPr id="15" name="Group 14"/>
          <p:cNvGrpSpPr/>
          <p:nvPr/>
        </p:nvGrpSpPr>
        <p:grpSpPr>
          <a:xfrm>
            <a:off x="202872" y="7014210"/>
            <a:ext cx="2422340" cy="457200"/>
            <a:chOff x="202872" y="7014210"/>
            <a:chExt cx="2422340" cy="457200"/>
          </a:xfrm>
        </p:grpSpPr>
        <p:sp>
          <p:nvSpPr>
            <p:cNvPr id="16" name="Title 1"/>
            <p:cNvSpPr txBox="1">
              <a:spLocks/>
            </p:cNvSpPr>
            <p:nvPr/>
          </p:nvSpPr>
          <p:spPr>
            <a:xfrm>
              <a:off x="577316" y="7090885"/>
              <a:ext cx="2047896" cy="380525"/>
            </a:xfrm>
            <a:prstGeom prst="rect">
              <a:avLst/>
            </a:prstGeom>
          </p:spPr>
          <p:txBody>
            <a:bodyPr vert="horz" lIns="91440" tIns="45720" rIns="91440" bIns="45720" rtlCol="0" anchor="b">
              <a:normAutofit/>
            </a:bodyPr>
            <a:lstStyle>
              <a:lvl1pPr algn="l" defTabSz="1005840" rtl="0" eaLnBrk="1" latinLnBrk="0" hangingPunct="1">
                <a:lnSpc>
                  <a:spcPct val="85000"/>
                </a:lnSpc>
                <a:spcBef>
                  <a:spcPct val="0"/>
                </a:spcBef>
                <a:buNone/>
                <a:defRPr sz="7260" kern="1200" spc="-55" baseline="0">
                  <a:solidFill>
                    <a:schemeClr val="tx1"/>
                  </a:solidFill>
                  <a:latin typeface="+mj-lt"/>
                  <a:ea typeface="+mj-ea"/>
                  <a:cs typeface="+mj-cs"/>
                </a:defRPr>
              </a:lvl1pPr>
            </a:lstStyle>
            <a:p>
              <a:r>
                <a:rPr lang="en-US" sz="1100" cap="small" dirty="0">
                  <a:latin typeface="Felix Titling" panose="04060505060202020A04" pitchFamily="82" charset="0"/>
                </a:rPr>
                <a:t>Hopkinton Historical Society</a:t>
              </a:r>
              <a:br>
                <a:rPr lang="en-US" sz="1100" cap="small" dirty="0">
                  <a:latin typeface="Felix Titling" panose="04060505060202020A04" pitchFamily="82" charset="0"/>
                </a:rPr>
              </a:br>
              <a:r>
                <a:rPr lang="en-US" sz="1050" i="1" dirty="0">
                  <a:latin typeface="Gill Sans MT" panose="020B0502020104020203" pitchFamily="34" charset="0"/>
                </a:rPr>
                <a:t>Celebrating Hopkinton History Since 1859</a:t>
              </a:r>
              <a:endParaRPr lang="en-US" sz="1100" i="1" dirty="0">
                <a:latin typeface="Gill Sans MT" panose="020B0502020104020203" pitchFamily="34" charset="0"/>
              </a:endParaRPr>
            </a:p>
          </p:txBody>
        </p:sp>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2872" y="7014210"/>
              <a:ext cx="374444" cy="457200"/>
            </a:xfrm>
            <a:prstGeom prst="rect">
              <a:avLst/>
            </a:prstGeom>
          </p:spPr>
        </p:pic>
      </p:grpSp>
      <p:sp>
        <p:nvSpPr>
          <p:cNvPr id="3" name="TextBox 2"/>
          <p:cNvSpPr txBox="1"/>
          <p:nvPr/>
        </p:nvSpPr>
        <p:spPr>
          <a:xfrm>
            <a:off x="4014445" y="4486275"/>
            <a:ext cx="184731" cy="401007"/>
          </a:xfrm>
          <a:prstGeom prst="rect">
            <a:avLst/>
          </a:prstGeom>
          <a:noFill/>
        </p:spPr>
        <p:txBody>
          <a:bodyPr wrap="none" rtlCol="0">
            <a:spAutoFit/>
          </a:bodyPr>
          <a:lstStyle/>
          <a:p>
            <a:endParaRPr lang="en-US" dirty="0"/>
          </a:p>
        </p:txBody>
      </p:sp>
      <p:sp>
        <p:nvSpPr>
          <p:cNvPr id="18" name="Text Box 2"/>
          <p:cNvSpPr txBox="1">
            <a:spLocks noChangeArrowheads="1"/>
          </p:cNvSpPr>
          <p:nvPr/>
        </p:nvSpPr>
        <p:spPr bwMode="auto">
          <a:xfrm>
            <a:off x="771455" y="1460017"/>
            <a:ext cx="5734455" cy="1569660"/>
          </a:xfrm>
          <a:prstGeom prst="rect">
            <a:avLst/>
          </a:prstGeom>
          <a:noFill/>
          <a:ln w="9525">
            <a:noFill/>
            <a:miter lim="800000"/>
            <a:headEnd/>
            <a:tailEnd/>
          </a:ln>
        </p:spPr>
        <p:txBody>
          <a:bodyPr rot="0" vert="horz" wrap="square" lIns="91440" tIns="45720" rIns="91440" bIns="45720" anchor="t" anchorCtr="0">
            <a:spAutoFit/>
          </a:bodyPr>
          <a:lstStyle/>
          <a:p>
            <a:pPr marR="0" indent="233363">
              <a:spcBef>
                <a:spcPts val="0"/>
              </a:spcBef>
            </a:pPr>
            <a:r>
              <a:rPr lang="en-US" sz="1200" dirty="0">
                <a:effectLst/>
                <a:latin typeface="Gill Sans MT" panose="020B0502020104020203" pitchFamily="34" charset="0"/>
                <a:ea typeface="Calibri" panose="020F0502020204030204" pitchFamily="34" charset="0"/>
                <a:cs typeface="Times New Roman" panose="02020603050405020304" pitchFamily="18" charset="0"/>
              </a:rPr>
              <a:t>In the </a:t>
            </a:r>
            <a:r>
              <a:rPr lang="en-US" sz="1200" dirty="0" smtClean="0">
                <a:effectLst/>
                <a:latin typeface="Gill Sans MT" panose="020B0502020104020203" pitchFamily="34" charset="0"/>
                <a:ea typeface="Calibri" panose="020F0502020204030204" pitchFamily="34" charset="0"/>
                <a:cs typeface="Times New Roman" panose="02020603050405020304" pitchFamily="18" charset="0"/>
              </a:rPr>
              <a:t>mid-1880s </a:t>
            </a:r>
            <a:r>
              <a:rPr lang="en-US" sz="1200" dirty="0">
                <a:effectLst/>
                <a:latin typeface="Gill Sans MT" panose="020B0502020104020203" pitchFamily="34" charset="0"/>
                <a:ea typeface="Calibri" panose="020F0502020204030204" pitchFamily="34" charset="0"/>
                <a:cs typeface="Times New Roman" panose="02020603050405020304" pitchFamily="18" charset="0"/>
              </a:rPr>
              <a:t>the value of Hopkinton's beautiful location began to be recognized.  Taverns became summer boarding houses, grand homes were bought as summer residences or leased to summer visitors, and farm houses took in </a:t>
            </a:r>
            <a:r>
              <a:rPr lang="en-US" sz="1200" dirty="0" smtClean="0">
                <a:effectLst/>
                <a:latin typeface="Gill Sans MT" panose="020B0502020104020203" pitchFamily="34" charset="0"/>
                <a:ea typeface="Calibri" panose="020F0502020204030204" pitchFamily="34" charset="0"/>
                <a:cs typeface="Times New Roman" panose="02020603050405020304" pitchFamily="18" charset="0"/>
              </a:rPr>
              <a:t>boarders </a:t>
            </a:r>
            <a:r>
              <a:rPr lang="en-US" sz="1200" dirty="0">
                <a:effectLst/>
                <a:latin typeface="Gill Sans MT" panose="020B0502020104020203" pitchFamily="34" charset="0"/>
                <a:ea typeface="Calibri" panose="020F0502020204030204" pitchFamily="34" charset="0"/>
                <a:cs typeface="Times New Roman" panose="02020603050405020304" pitchFamily="18" charset="0"/>
              </a:rPr>
              <a:t>for periods of days, weeks or months. The trains helped make the appealing lifestyle of the small town accessible to city dwellers.</a:t>
            </a:r>
          </a:p>
          <a:p>
            <a:pPr marR="0" indent="233363">
              <a:spcBef>
                <a:spcPts val="0"/>
              </a:spcBef>
            </a:pPr>
            <a:r>
              <a:rPr lang="en-US" sz="1200" dirty="0" smtClean="0">
                <a:latin typeface="Gill Sans MT" panose="020B0502020104020203" pitchFamily="34" charset="0"/>
                <a:ea typeface="Calibri" panose="020F0502020204030204" pitchFamily="34" charset="0"/>
                <a:cs typeface="Times New Roman" panose="02020603050405020304" pitchFamily="18" charset="0"/>
              </a:rPr>
              <a:t>One </a:t>
            </a:r>
            <a:r>
              <a:rPr lang="en-US" sz="1200" dirty="0">
                <a:latin typeface="Gill Sans MT" panose="020B0502020104020203" pitchFamily="34" charset="0"/>
                <a:ea typeface="Calibri" panose="020F0502020204030204" pitchFamily="34" charset="0"/>
                <a:cs typeface="Times New Roman" panose="02020603050405020304" pitchFamily="18" charset="0"/>
              </a:rPr>
              <a:t>such hotel was the Perkins Inn, located on the Village Green of Hopkinton </a:t>
            </a:r>
            <a:r>
              <a:rPr lang="en-US" sz="1200" dirty="0" smtClean="0">
                <a:latin typeface="Gill Sans MT" panose="020B0502020104020203" pitchFamily="34" charset="0"/>
                <a:ea typeface="Calibri" panose="020F0502020204030204" pitchFamily="34" charset="0"/>
                <a:cs typeface="Times New Roman" panose="02020603050405020304" pitchFamily="18" charset="0"/>
              </a:rPr>
              <a:t>Village (cyanotype of Perkins Inn below).  </a:t>
            </a:r>
            <a:r>
              <a:rPr lang="en-US" sz="1200" dirty="0">
                <a:latin typeface="Gill Sans MT" panose="020B0502020104020203" pitchFamily="34" charset="0"/>
                <a:ea typeface="Calibri" panose="020F0502020204030204" pitchFamily="34" charset="0"/>
                <a:cs typeface="Times New Roman" panose="02020603050405020304" pitchFamily="18" charset="0"/>
              </a:rPr>
              <a:t>Its advertising highlighted the easy accessibility by rail, as did other inns in town.  Unfortunately, the Perkins Inn was leveled by fire in 1907.</a:t>
            </a:r>
          </a:p>
        </p:txBody>
      </p:sp>
      <p:sp>
        <p:nvSpPr>
          <p:cNvPr id="19" name="TextBox 18"/>
          <p:cNvSpPr txBox="1"/>
          <p:nvPr/>
        </p:nvSpPr>
        <p:spPr>
          <a:xfrm>
            <a:off x="814046" y="1058027"/>
            <a:ext cx="4799644" cy="415498"/>
          </a:xfrm>
          <a:prstGeom prst="rect">
            <a:avLst/>
          </a:prstGeom>
          <a:noFill/>
        </p:spPr>
        <p:txBody>
          <a:bodyPr wrap="square" rtlCol="0">
            <a:spAutoFit/>
          </a:bodyPr>
          <a:lstStyle/>
          <a:p>
            <a:r>
              <a:rPr lang="en-US" sz="1050" i="1" dirty="0" smtClean="0">
                <a:latin typeface="Gill Sans MT" panose="020B0502020104020203" pitchFamily="34" charset="0"/>
              </a:rPr>
              <a:t>Parking for Stop #3 is at the First Congregational Church of Hopkinton.  From here you can see the Civil War Monument, which is where the Perkins Inn stood.</a:t>
            </a:r>
            <a:endParaRPr lang="en-US" sz="1050" i="1" dirty="0">
              <a:latin typeface="Gill Sans MT" panose="020B0502020104020203" pitchFamily="34" charset="0"/>
            </a:endParaRPr>
          </a:p>
        </p:txBody>
      </p:sp>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88723" y="5070820"/>
            <a:ext cx="2428875" cy="1828800"/>
          </a:xfrm>
          <a:prstGeom prst="rect">
            <a:avLst/>
          </a:prstGeom>
        </p:spPr>
      </p:pic>
      <p:sp>
        <p:nvSpPr>
          <p:cNvPr id="20" name="TextBox 19"/>
          <p:cNvSpPr txBox="1"/>
          <p:nvPr/>
        </p:nvSpPr>
        <p:spPr>
          <a:xfrm>
            <a:off x="6973202" y="214379"/>
            <a:ext cx="1713562" cy="900246"/>
          </a:xfrm>
          <a:prstGeom prst="rect">
            <a:avLst/>
          </a:prstGeom>
          <a:noFill/>
        </p:spPr>
        <p:txBody>
          <a:bodyPr wrap="square" rtlCol="0">
            <a:spAutoFit/>
          </a:bodyPr>
          <a:lstStyle/>
          <a:p>
            <a:pPr algn="r"/>
            <a:r>
              <a:rPr lang="en-US" sz="1050" i="1" dirty="0" smtClean="0">
                <a:latin typeface="Gill Sans MT" panose="020B0502020104020203" pitchFamily="34" charset="0"/>
              </a:rPr>
              <a:t>Advertisements for various inns and a real estate brochure located in Hopkinton, all circa early 1900s.  HHS collection.</a:t>
            </a:r>
            <a:endParaRPr lang="en-US" sz="1050" i="1" dirty="0">
              <a:latin typeface="Gill Sans MT" panose="020B0502020104020203" pitchFamily="34" charset="0"/>
            </a:endParaRPr>
          </a:p>
        </p:txBody>
      </p:sp>
    </p:spTree>
    <p:extLst>
      <p:ext uri="{BB962C8B-B14F-4D97-AF65-F5344CB8AC3E}">
        <p14:creationId xmlns:p14="http://schemas.microsoft.com/office/powerpoint/2010/main" val="2743261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202872" y="7014210"/>
            <a:ext cx="2422340" cy="457200"/>
            <a:chOff x="202872" y="7014210"/>
            <a:chExt cx="2422340" cy="457200"/>
          </a:xfrm>
        </p:grpSpPr>
        <p:sp>
          <p:nvSpPr>
            <p:cNvPr id="16" name="Title 1"/>
            <p:cNvSpPr txBox="1">
              <a:spLocks/>
            </p:cNvSpPr>
            <p:nvPr/>
          </p:nvSpPr>
          <p:spPr>
            <a:xfrm>
              <a:off x="577316" y="7090885"/>
              <a:ext cx="2047896" cy="380525"/>
            </a:xfrm>
            <a:prstGeom prst="rect">
              <a:avLst/>
            </a:prstGeom>
          </p:spPr>
          <p:txBody>
            <a:bodyPr vert="horz" lIns="91440" tIns="45720" rIns="91440" bIns="45720" rtlCol="0" anchor="b">
              <a:normAutofit/>
            </a:bodyPr>
            <a:lstStyle>
              <a:lvl1pPr algn="l" defTabSz="1005840" rtl="0" eaLnBrk="1" latinLnBrk="0" hangingPunct="1">
                <a:lnSpc>
                  <a:spcPct val="85000"/>
                </a:lnSpc>
                <a:spcBef>
                  <a:spcPct val="0"/>
                </a:spcBef>
                <a:buNone/>
                <a:defRPr sz="7260" kern="1200" spc="-55" baseline="0">
                  <a:solidFill>
                    <a:schemeClr val="tx1"/>
                  </a:solidFill>
                  <a:latin typeface="+mj-lt"/>
                  <a:ea typeface="+mj-ea"/>
                  <a:cs typeface="+mj-cs"/>
                </a:defRPr>
              </a:lvl1pPr>
            </a:lstStyle>
            <a:p>
              <a:r>
                <a:rPr lang="en-US" sz="1100" cap="small" dirty="0">
                  <a:latin typeface="Felix Titling" panose="04060505060202020A04" pitchFamily="82" charset="0"/>
                </a:rPr>
                <a:t>Hopkinton Historical Society</a:t>
              </a:r>
              <a:br>
                <a:rPr lang="en-US" sz="1100" cap="small" dirty="0">
                  <a:latin typeface="Felix Titling" panose="04060505060202020A04" pitchFamily="82" charset="0"/>
                </a:rPr>
              </a:br>
              <a:r>
                <a:rPr lang="en-US" sz="1050" i="1" dirty="0">
                  <a:latin typeface="Gill Sans MT" panose="020B0502020104020203" pitchFamily="34" charset="0"/>
                </a:rPr>
                <a:t>Celebrating Hopkinton History Since 1859</a:t>
              </a:r>
              <a:endParaRPr lang="en-US" sz="1100" i="1" dirty="0">
                <a:latin typeface="Gill Sans MT" panose="020B0502020104020203" pitchFamily="34" charset="0"/>
              </a:endParaRP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72" y="7014210"/>
              <a:ext cx="374444" cy="457200"/>
            </a:xfrm>
            <a:prstGeom prst="rect">
              <a:avLst/>
            </a:prstGeom>
          </p:spPr>
        </p:pic>
      </p:grpSp>
      <p:sp>
        <p:nvSpPr>
          <p:cNvPr id="3" name="TextBox 2"/>
          <p:cNvSpPr txBox="1"/>
          <p:nvPr/>
        </p:nvSpPr>
        <p:spPr>
          <a:xfrm>
            <a:off x="4014445" y="4486275"/>
            <a:ext cx="184731" cy="401007"/>
          </a:xfrm>
          <a:prstGeom prst="rect">
            <a:avLst/>
          </a:prstGeom>
          <a:noFill/>
        </p:spPr>
        <p:txBody>
          <a:bodyPr wrap="none" rtlCol="0">
            <a:spAutoFit/>
          </a:bodyPr>
          <a:lstStyle/>
          <a:p>
            <a:endParaRPr lang="en-US" dirty="0"/>
          </a:p>
        </p:txBody>
      </p:sp>
      <p:sp>
        <p:nvSpPr>
          <p:cNvPr id="4" name="TextBox 3"/>
          <p:cNvSpPr txBox="1"/>
          <p:nvPr/>
        </p:nvSpPr>
        <p:spPr>
          <a:xfrm>
            <a:off x="5488561" y="1968019"/>
            <a:ext cx="3691177" cy="4339650"/>
          </a:xfrm>
          <a:prstGeom prst="rect">
            <a:avLst/>
          </a:prstGeom>
          <a:noFill/>
        </p:spPr>
        <p:txBody>
          <a:bodyPr wrap="square" rtlCol="0">
            <a:spAutoFit/>
          </a:bodyPr>
          <a:lstStyle/>
          <a:p>
            <a:pPr indent="228600"/>
            <a:r>
              <a:rPr lang="en-US" sz="1200" dirty="0">
                <a:latin typeface="Gill Sans MT" panose="020B0502020104020203" pitchFamily="34" charset="0"/>
              </a:rPr>
              <a:t>Although Camp Merrimack was located in West Hopkinton, in the interest of grouping similar </a:t>
            </a:r>
            <a:r>
              <a:rPr lang="en-US" sz="1200" dirty="0" smtClean="0">
                <a:latin typeface="Gill Sans MT" panose="020B0502020104020203" pitchFamily="34" charset="0"/>
              </a:rPr>
              <a:t>subjects, we </a:t>
            </a:r>
            <a:r>
              <a:rPr lang="en-US" sz="1200" dirty="0">
                <a:latin typeface="Gill Sans MT" panose="020B0502020104020203" pitchFamily="34" charset="0"/>
              </a:rPr>
              <a:t>are including Camp Merrimack as part of Stop #3. </a:t>
            </a:r>
          </a:p>
          <a:p>
            <a:pPr indent="228600"/>
            <a:r>
              <a:rPr lang="en-US" sz="1200" dirty="0">
                <a:latin typeface="Gill Sans MT" panose="020B0502020104020203" pitchFamily="34" charset="0"/>
              </a:rPr>
              <a:t>Camp Merrimack</a:t>
            </a:r>
            <a:r>
              <a:rPr lang="en-US" sz="1200" dirty="0" smtClean="0">
                <a:latin typeface="Gill Sans MT" panose="020B0502020104020203" pitchFamily="34" charset="0"/>
              </a:rPr>
              <a:t>, located in </a:t>
            </a:r>
            <a:r>
              <a:rPr lang="en-US" sz="1200" dirty="0">
                <a:latin typeface="Gill Sans MT" panose="020B0502020104020203" pitchFamily="34" charset="0"/>
              </a:rPr>
              <a:t>the area formerly known as Cloughville, was established as a summer camp for Jewish boys in the early 20</a:t>
            </a:r>
            <a:r>
              <a:rPr lang="en-US" sz="1200" baseline="30000" dirty="0">
                <a:latin typeface="Gill Sans MT" panose="020B0502020104020203" pitchFamily="34" charset="0"/>
              </a:rPr>
              <a:t>th</a:t>
            </a:r>
            <a:r>
              <a:rPr lang="en-US" sz="1200" dirty="0">
                <a:latin typeface="Gill Sans MT" panose="020B0502020104020203" pitchFamily="34" charset="0"/>
              </a:rPr>
              <a:t> century.  It changed ownership in the mid-1950s and operated for a number of years as a general summer camp.  Today the property is owned by the Greek Orthodox Metropolis of Boston and is operated as a year-round camp and retreat center.</a:t>
            </a:r>
          </a:p>
          <a:p>
            <a:pPr indent="228600"/>
            <a:r>
              <a:rPr lang="en-US" sz="1200" dirty="0" smtClean="0">
                <a:latin typeface="Gill Sans MT" panose="020B0502020104020203" pitchFamily="34" charset="0"/>
              </a:rPr>
              <a:t>Ken Smart of Hopkinton, who worked for the railroad from 1947-1952, remembers the hectic summer months at the Contoocook Freight House:</a:t>
            </a:r>
          </a:p>
          <a:p>
            <a:pPr indent="228600"/>
            <a:endParaRPr lang="en-US" sz="1200" dirty="0" smtClean="0">
              <a:latin typeface="Gill Sans MT" panose="020B0502020104020203" pitchFamily="34" charset="0"/>
            </a:endParaRPr>
          </a:p>
          <a:p>
            <a:pPr marL="285750" lvl="1"/>
            <a:r>
              <a:rPr lang="en-US" sz="1200" i="1" dirty="0" smtClean="0">
                <a:latin typeface="Gill Sans MT" panose="020B0502020104020203" pitchFamily="34" charset="0"/>
              </a:rPr>
              <a:t>The </a:t>
            </a:r>
            <a:r>
              <a:rPr lang="en-US" sz="1200" i="1" dirty="0">
                <a:latin typeface="Gill Sans MT" panose="020B0502020104020203" pitchFamily="34" charset="0"/>
              </a:rPr>
              <a:t>summer months were the busiest as we dealt with the coming and going of the campers of Camp Merrimack and the additional summer boarders that came to town by train.  It </a:t>
            </a:r>
            <a:r>
              <a:rPr lang="en-US" sz="1200" i="1" dirty="0" smtClean="0">
                <a:latin typeface="Gill Sans MT" panose="020B0502020104020203" pitchFamily="34" charset="0"/>
              </a:rPr>
              <a:t>seems </a:t>
            </a:r>
            <a:r>
              <a:rPr lang="en-US" sz="1200" i="1" dirty="0">
                <a:latin typeface="Gill Sans MT" panose="020B0502020104020203" pitchFamily="34" charset="0"/>
              </a:rPr>
              <a:t>like the freight house </a:t>
            </a:r>
            <a:r>
              <a:rPr lang="en-US" sz="1200" dirty="0" smtClean="0">
                <a:latin typeface="Gill Sans MT" panose="020B0502020104020203" pitchFamily="34" charset="0"/>
              </a:rPr>
              <a:t>[located </a:t>
            </a:r>
            <a:r>
              <a:rPr lang="en-US" sz="1200" dirty="0">
                <a:latin typeface="Gill Sans MT" panose="020B0502020104020203" pitchFamily="34" charset="0"/>
              </a:rPr>
              <a:t>where </a:t>
            </a:r>
            <a:r>
              <a:rPr lang="en-US" sz="1200" dirty="0" smtClean="0">
                <a:latin typeface="Gill Sans MT" panose="020B0502020104020203" pitchFamily="34" charset="0"/>
              </a:rPr>
              <a:t>TD Bank is today at 884 </a:t>
            </a:r>
            <a:r>
              <a:rPr lang="en-US" sz="1200" dirty="0">
                <a:latin typeface="Gill Sans MT" panose="020B0502020104020203" pitchFamily="34" charset="0"/>
              </a:rPr>
              <a:t>Main St, Contoocook, NH] </a:t>
            </a:r>
            <a:r>
              <a:rPr lang="en-US" sz="1200" i="1" dirty="0">
                <a:latin typeface="Gill Sans MT" panose="020B0502020104020203" pitchFamily="34" charset="0"/>
              </a:rPr>
              <a:t>would be filled with trunks and duffle bags that all had to be weighed and tagged around July 1 and again the end of August</a:t>
            </a:r>
            <a:r>
              <a:rPr lang="en-US" sz="1200" i="1" dirty="0" smtClean="0">
                <a:latin typeface="Gill Sans MT" panose="020B0502020104020203" pitchFamily="34" charset="0"/>
              </a:rPr>
              <a:t>.</a:t>
            </a:r>
            <a:endParaRPr lang="en-US" sz="1200" i="1" dirty="0">
              <a:latin typeface="Gill Sans MT" panose="020B0502020104020203" pitchFamily="34" charset="0"/>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5904" y="1752221"/>
            <a:ext cx="3995928" cy="2259852"/>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5904" y="4137844"/>
            <a:ext cx="3998654" cy="2286000"/>
          </a:xfrm>
          <a:prstGeom prst="rect">
            <a:avLst/>
          </a:prstGeom>
        </p:spPr>
      </p:pic>
      <p:sp>
        <p:nvSpPr>
          <p:cNvPr id="13" name="Title 1"/>
          <p:cNvSpPr>
            <a:spLocks noGrp="1"/>
          </p:cNvSpPr>
          <p:nvPr>
            <p:ph type="ctrTitle"/>
          </p:nvPr>
        </p:nvSpPr>
        <p:spPr>
          <a:xfrm>
            <a:off x="771455" y="337385"/>
            <a:ext cx="7770114" cy="777240"/>
          </a:xfrm>
        </p:spPr>
        <p:txBody>
          <a:bodyPr>
            <a:normAutofit/>
          </a:bodyPr>
          <a:lstStyle/>
          <a:p>
            <a:r>
              <a:rPr lang="en-US" sz="2400" dirty="0">
                <a:latin typeface="Bernard MT Condensed" panose="02050806060905020404" pitchFamily="18" charset="0"/>
              </a:rPr>
              <a:t>Stop #</a:t>
            </a:r>
            <a:r>
              <a:rPr lang="en-US" sz="2400" dirty="0" smtClean="0">
                <a:latin typeface="Bernard MT Condensed" panose="02050806060905020404" pitchFamily="18" charset="0"/>
              </a:rPr>
              <a:t>3 Inns</a:t>
            </a:r>
            <a:r>
              <a:rPr lang="en-US" sz="2400" dirty="0">
                <a:latin typeface="Bernard MT Condensed" panose="02050806060905020404" pitchFamily="18" charset="0"/>
              </a:rPr>
              <a:t>, </a:t>
            </a:r>
            <a:r>
              <a:rPr lang="en-US" sz="2400" dirty="0" smtClean="0">
                <a:latin typeface="Bernard MT Condensed" panose="02050806060905020404" pitchFamily="18" charset="0"/>
              </a:rPr>
              <a:t>Summer Homes, and Camps</a:t>
            </a:r>
            <a:r>
              <a:rPr lang="en-US" sz="2400" dirty="0">
                <a:latin typeface="Bernard MT Condensed" panose="02050806060905020404" pitchFamily="18" charset="0"/>
              </a:rPr>
              <a:t/>
            </a:r>
            <a:br>
              <a:rPr lang="en-US" sz="2400" dirty="0">
                <a:latin typeface="Bernard MT Condensed" panose="02050806060905020404" pitchFamily="18" charset="0"/>
              </a:rPr>
            </a:br>
            <a:r>
              <a:rPr lang="en-US" sz="2400" dirty="0">
                <a:latin typeface="Bernard MT Condensed" panose="02050806060905020404" pitchFamily="18" charset="0"/>
              </a:rPr>
              <a:t>1548 Hopkinton </a:t>
            </a:r>
            <a:r>
              <a:rPr lang="en-US" sz="2400" dirty="0" smtClean="0">
                <a:latin typeface="Bernard MT Condensed" panose="02050806060905020404" pitchFamily="18" charset="0"/>
              </a:rPr>
              <a:t>Rd.</a:t>
            </a:r>
            <a:endParaRPr lang="en-US" sz="2400" dirty="0">
              <a:latin typeface="Bernard MT Condensed" panose="02050806060905020404" pitchFamily="18" charset="0"/>
            </a:endParaRPr>
          </a:p>
        </p:txBody>
      </p:sp>
      <p:sp>
        <p:nvSpPr>
          <p:cNvPr id="14" name="TextBox 13"/>
          <p:cNvSpPr txBox="1"/>
          <p:nvPr/>
        </p:nvSpPr>
        <p:spPr>
          <a:xfrm>
            <a:off x="814046" y="1058027"/>
            <a:ext cx="4799644" cy="415498"/>
          </a:xfrm>
          <a:prstGeom prst="rect">
            <a:avLst/>
          </a:prstGeom>
          <a:noFill/>
        </p:spPr>
        <p:txBody>
          <a:bodyPr wrap="square" rtlCol="0">
            <a:spAutoFit/>
          </a:bodyPr>
          <a:lstStyle/>
          <a:p>
            <a:r>
              <a:rPr lang="en-US" sz="1050" i="1" dirty="0" smtClean="0">
                <a:latin typeface="Gill Sans MT" panose="020B0502020104020203" pitchFamily="34" charset="0"/>
              </a:rPr>
              <a:t>Parking for Stop #3 is at the First Congregational Church of Hopkinton.  From here you can see the Civil War Monument, which is where the Perkins Inn stood.</a:t>
            </a:r>
            <a:endParaRPr lang="en-US" sz="1050" i="1" dirty="0">
              <a:latin typeface="Gill Sans MT" panose="020B0502020104020203" pitchFamily="34" charset="0"/>
            </a:endParaRPr>
          </a:p>
        </p:txBody>
      </p:sp>
      <p:sp>
        <p:nvSpPr>
          <p:cNvPr id="7" name="TextBox 6"/>
          <p:cNvSpPr txBox="1"/>
          <p:nvPr/>
        </p:nvSpPr>
        <p:spPr>
          <a:xfrm>
            <a:off x="1215904" y="6429301"/>
            <a:ext cx="3033253" cy="415498"/>
          </a:xfrm>
          <a:prstGeom prst="rect">
            <a:avLst/>
          </a:prstGeom>
          <a:noFill/>
        </p:spPr>
        <p:txBody>
          <a:bodyPr wrap="square" rtlCol="0">
            <a:spAutoFit/>
          </a:bodyPr>
          <a:lstStyle/>
          <a:p>
            <a:r>
              <a:rPr lang="en-US" sz="1050" i="1" dirty="0" smtClean="0">
                <a:latin typeface="Gill Sans MT" panose="020B0502020104020203" pitchFamily="34" charset="0"/>
              </a:rPr>
              <a:t>Postcard images of the cabins and tennis courts at Camp Merrimack located in West Hopkinton.  HHS collection.</a:t>
            </a:r>
            <a:endParaRPr lang="en-US" sz="1050" i="1" dirty="0">
              <a:latin typeface="Gill Sans MT" panose="020B0502020104020203" pitchFamily="34" charset="0"/>
            </a:endParaRPr>
          </a:p>
        </p:txBody>
      </p:sp>
    </p:spTree>
    <p:extLst>
      <p:ext uri="{BB962C8B-B14F-4D97-AF65-F5344CB8AC3E}">
        <p14:creationId xmlns:p14="http://schemas.microsoft.com/office/powerpoint/2010/main" val="41420575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3869" y="321850"/>
            <a:ext cx="7770114" cy="773303"/>
          </a:xfrm>
        </p:spPr>
        <p:txBody>
          <a:bodyPr>
            <a:normAutofit/>
          </a:bodyPr>
          <a:lstStyle/>
          <a:p>
            <a:r>
              <a:rPr lang="en-US" sz="2400" dirty="0">
                <a:latin typeface="Bernard MT Condensed" panose="02050806060905020404" pitchFamily="18" charset="0"/>
              </a:rPr>
              <a:t>Stop #</a:t>
            </a:r>
            <a:r>
              <a:rPr lang="en-US" sz="2400" dirty="0" smtClean="0">
                <a:latin typeface="Bernard MT Condensed" panose="02050806060905020404" pitchFamily="18" charset="0"/>
              </a:rPr>
              <a:t>4a Contoocook Depot</a:t>
            </a:r>
            <a:r>
              <a:rPr lang="en-US" sz="2400" dirty="0">
                <a:latin typeface="Bernard MT Condensed" panose="02050806060905020404" pitchFamily="18" charset="0"/>
              </a:rPr>
              <a:t/>
            </a:r>
            <a:br>
              <a:rPr lang="en-US" sz="2400" dirty="0">
                <a:latin typeface="Bernard MT Condensed" panose="02050806060905020404" pitchFamily="18" charset="0"/>
              </a:rPr>
            </a:br>
            <a:r>
              <a:rPr lang="en-US" sz="2400" dirty="0" smtClean="0">
                <a:latin typeface="Bernard MT Condensed" panose="02050806060905020404" pitchFamily="18" charset="0"/>
              </a:rPr>
              <a:t>896 Main St., Contoocook</a:t>
            </a:r>
            <a:endParaRPr lang="en-US" sz="2400" dirty="0">
              <a:latin typeface="Bernard MT Condensed" panose="020508060609050204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719" y="1889228"/>
            <a:ext cx="3163311" cy="2236190"/>
          </a:xfrm>
          <a:prstGeom prst="rect">
            <a:avLst/>
          </a:prstGeom>
        </p:spPr>
      </p:pic>
      <p:pic>
        <p:nvPicPr>
          <p:cNvPr id="8" name="bdy-n8CX2JI"/>
          <p:cNvPicPr>
            <a:picLocks noRot="1" noChangeAspect="1"/>
          </p:cNvPicPr>
          <p:nvPr>
            <a:videoFile r:link="rId1"/>
          </p:nvPr>
        </p:nvPicPr>
        <p:blipFill>
          <a:blip r:embed="rId4"/>
          <a:stretch>
            <a:fillRect/>
          </a:stretch>
        </p:blipFill>
        <p:spPr>
          <a:xfrm>
            <a:off x="857719" y="4660490"/>
            <a:ext cx="3351751" cy="1885360"/>
          </a:xfrm>
          <a:prstGeom prst="rect">
            <a:avLst/>
          </a:prstGeom>
        </p:spPr>
      </p:pic>
      <p:grpSp>
        <p:nvGrpSpPr>
          <p:cNvPr id="5" name="Group 4"/>
          <p:cNvGrpSpPr/>
          <p:nvPr/>
        </p:nvGrpSpPr>
        <p:grpSpPr>
          <a:xfrm>
            <a:off x="202872" y="7014210"/>
            <a:ext cx="2422340" cy="457200"/>
            <a:chOff x="202872" y="7014210"/>
            <a:chExt cx="2422340" cy="457200"/>
          </a:xfrm>
        </p:grpSpPr>
        <p:sp>
          <p:nvSpPr>
            <p:cNvPr id="7" name="Title 1"/>
            <p:cNvSpPr txBox="1">
              <a:spLocks/>
            </p:cNvSpPr>
            <p:nvPr/>
          </p:nvSpPr>
          <p:spPr>
            <a:xfrm>
              <a:off x="577316" y="7090885"/>
              <a:ext cx="2047896" cy="380525"/>
            </a:xfrm>
            <a:prstGeom prst="rect">
              <a:avLst/>
            </a:prstGeom>
          </p:spPr>
          <p:txBody>
            <a:bodyPr vert="horz" lIns="91440" tIns="45720" rIns="91440" bIns="45720" rtlCol="0" anchor="b">
              <a:normAutofit/>
            </a:bodyPr>
            <a:lstStyle>
              <a:lvl1pPr algn="l" defTabSz="1005840" rtl="0" eaLnBrk="1" latinLnBrk="0" hangingPunct="1">
                <a:lnSpc>
                  <a:spcPct val="85000"/>
                </a:lnSpc>
                <a:spcBef>
                  <a:spcPct val="0"/>
                </a:spcBef>
                <a:buNone/>
                <a:defRPr sz="7260" kern="1200" spc="-55" baseline="0">
                  <a:solidFill>
                    <a:schemeClr val="tx1"/>
                  </a:solidFill>
                  <a:latin typeface="+mj-lt"/>
                  <a:ea typeface="+mj-ea"/>
                  <a:cs typeface="+mj-cs"/>
                </a:defRPr>
              </a:lvl1pPr>
            </a:lstStyle>
            <a:p>
              <a:r>
                <a:rPr lang="en-US" sz="1100" cap="small" dirty="0">
                  <a:latin typeface="Felix Titling" panose="04060505060202020A04" pitchFamily="82" charset="0"/>
                </a:rPr>
                <a:t>Hopkinton Historical Society</a:t>
              </a:r>
              <a:br>
                <a:rPr lang="en-US" sz="1100" cap="small" dirty="0">
                  <a:latin typeface="Felix Titling" panose="04060505060202020A04" pitchFamily="82" charset="0"/>
                </a:rPr>
              </a:br>
              <a:r>
                <a:rPr lang="en-US" sz="1050" i="1" dirty="0">
                  <a:latin typeface="Gill Sans MT" panose="020B0502020104020203" pitchFamily="34" charset="0"/>
                </a:rPr>
                <a:t>Celebrating Hopkinton History Since 1859</a:t>
              </a:r>
              <a:endParaRPr lang="en-US" sz="1100" i="1" dirty="0">
                <a:latin typeface="Gill Sans MT" panose="020B0502020104020203" pitchFamily="34"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2872" y="7014210"/>
              <a:ext cx="374444" cy="457200"/>
            </a:xfrm>
            <a:prstGeom prst="rect">
              <a:avLst/>
            </a:prstGeom>
          </p:spPr>
        </p:pic>
      </p:grpSp>
      <p:sp>
        <p:nvSpPr>
          <p:cNvPr id="11" name="Text Box 2"/>
          <p:cNvSpPr txBox="1">
            <a:spLocks noChangeArrowheads="1"/>
          </p:cNvSpPr>
          <p:nvPr/>
        </p:nvSpPr>
        <p:spPr bwMode="auto">
          <a:xfrm>
            <a:off x="4571899" y="1889228"/>
            <a:ext cx="4880109" cy="5078313"/>
          </a:xfrm>
          <a:prstGeom prst="rect">
            <a:avLst/>
          </a:prstGeom>
          <a:noFill/>
          <a:ln w="9525">
            <a:noFill/>
            <a:miter lim="800000"/>
            <a:headEnd/>
            <a:tailEnd/>
          </a:ln>
        </p:spPr>
        <p:txBody>
          <a:bodyPr rot="0" vert="horz" wrap="square" lIns="91440" tIns="45720" rIns="91440" bIns="45720" anchor="t" anchorCtr="0">
            <a:spAutoFit/>
          </a:bodyPr>
          <a:lstStyle/>
          <a:p>
            <a:pPr marR="0" indent="228600">
              <a:spcBef>
                <a:spcPts val="0"/>
              </a:spcBef>
              <a:spcAft>
                <a:spcPts val="0"/>
              </a:spcAft>
            </a:pPr>
            <a:r>
              <a:rPr lang="en-US" sz="1200" dirty="0">
                <a:effectLst/>
                <a:latin typeface="Gill Sans MT" panose="020B0502020104020203" pitchFamily="34" charset="0"/>
                <a:ea typeface="Times New Roman" panose="02020603050405020304" pitchFamily="18" charset="0"/>
                <a:cs typeface="Times New Roman" panose="02020603050405020304" pitchFamily="18" charset="0"/>
              </a:rPr>
              <a:t>The Contoocook Railroad Depot </a:t>
            </a:r>
            <a:r>
              <a:rPr lang="en-US" sz="1200" dirty="0" smtClean="0">
                <a:effectLst/>
                <a:latin typeface="Gill Sans MT" panose="020B0502020104020203" pitchFamily="34" charset="0"/>
                <a:ea typeface="Times New Roman" panose="02020603050405020304" pitchFamily="18" charset="0"/>
                <a:cs typeface="Times New Roman" panose="02020603050405020304" pitchFamily="18" charset="0"/>
              </a:rPr>
              <a:t>was </a:t>
            </a:r>
            <a:r>
              <a:rPr lang="en-US" sz="1200" dirty="0">
                <a:effectLst/>
                <a:latin typeface="Gill Sans MT" panose="020B0502020104020203" pitchFamily="34" charset="0"/>
                <a:ea typeface="Times New Roman" panose="02020603050405020304" pitchFamily="18" charset="0"/>
                <a:cs typeface="Times New Roman" panose="02020603050405020304" pitchFamily="18" charset="0"/>
              </a:rPr>
              <a:t>completed in 1849 as the first substantial railroad passenger </a:t>
            </a:r>
            <a:r>
              <a:rPr lang="en-US" sz="1200" dirty="0" smtClean="0">
                <a:effectLst/>
                <a:latin typeface="Gill Sans MT" panose="020B0502020104020203" pitchFamily="34" charset="0"/>
                <a:ea typeface="Times New Roman" panose="02020603050405020304" pitchFamily="18" charset="0"/>
                <a:cs typeface="Times New Roman" panose="02020603050405020304" pitchFamily="18" charset="0"/>
              </a:rPr>
              <a:t>station </a:t>
            </a:r>
            <a:r>
              <a:rPr lang="en-US" sz="1200" dirty="0">
                <a:effectLst/>
                <a:latin typeface="Gill Sans MT" panose="020B0502020104020203" pitchFamily="34" charset="0"/>
                <a:ea typeface="Times New Roman" panose="02020603050405020304" pitchFamily="18" charset="0"/>
                <a:cs typeface="Times New Roman" panose="02020603050405020304" pitchFamily="18" charset="0"/>
              </a:rPr>
              <a:t>west of Concord on the Concord </a:t>
            </a:r>
            <a:r>
              <a:rPr lang="en-US" sz="1200" dirty="0" smtClean="0">
                <a:effectLst/>
                <a:latin typeface="Gill Sans MT" panose="020B0502020104020203" pitchFamily="34" charset="0"/>
                <a:ea typeface="Times New Roman" panose="02020603050405020304" pitchFamily="18" charset="0"/>
                <a:cs typeface="Times New Roman" panose="02020603050405020304" pitchFamily="18" charset="0"/>
              </a:rPr>
              <a:t>&amp; </a:t>
            </a:r>
            <a:r>
              <a:rPr lang="en-US" sz="1200" dirty="0">
                <a:effectLst/>
                <a:latin typeface="Gill Sans MT" panose="020B0502020104020203" pitchFamily="34" charset="0"/>
                <a:ea typeface="Times New Roman" panose="02020603050405020304" pitchFamily="18" charset="0"/>
                <a:cs typeface="Times New Roman" panose="02020603050405020304" pitchFamily="18" charset="0"/>
              </a:rPr>
              <a:t>Claremont </a:t>
            </a:r>
            <a:r>
              <a:rPr lang="en-US" sz="1200" dirty="0" smtClean="0">
                <a:effectLst/>
                <a:latin typeface="Gill Sans MT" panose="020B0502020104020203" pitchFamily="34" charset="0"/>
                <a:ea typeface="Times New Roman" panose="02020603050405020304" pitchFamily="18" charset="0"/>
                <a:cs typeface="Times New Roman" panose="02020603050405020304" pitchFamily="18" charset="0"/>
              </a:rPr>
              <a:t>Railroad (which </a:t>
            </a:r>
            <a:r>
              <a:rPr lang="en-US" sz="1200" dirty="0">
                <a:effectLst/>
                <a:latin typeface="Gill Sans MT" panose="020B0502020104020203" pitchFamily="34" charset="0"/>
                <a:ea typeface="Times New Roman" panose="02020603050405020304" pitchFamily="18" charset="0"/>
                <a:cs typeface="Times New Roman" panose="02020603050405020304" pitchFamily="18" charset="0"/>
              </a:rPr>
              <a:t>later became the Boston &amp; Maine Railroad in </a:t>
            </a:r>
            <a:r>
              <a:rPr lang="en-US" sz="1200" dirty="0" smtClean="0">
                <a:effectLst/>
                <a:latin typeface="Gill Sans MT" panose="020B0502020104020203" pitchFamily="34" charset="0"/>
                <a:ea typeface="Times New Roman" panose="02020603050405020304" pitchFamily="18" charset="0"/>
                <a:cs typeface="Times New Roman" panose="02020603050405020304" pitchFamily="18" charset="0"/>
              </a:rPr>
              <a:t>1887).  The </a:t>
            </a:r>
            <a:r>
              <a:rPr lang="en-US" sz="1200" dirty="0">
                <a:effectLst/>
                <a:latin typeface="Gill Sans MT" panose="020B0502020104020203" pitchFamily="34" charset="0"/>
                <a:ea typeface="Times New Roman" panose="02020603050405020304" pitchFamily="18" charset="0"/>
                <a:cs typeface="Times New Roman" panose="02020603050405020304" pitchFamily="18" charset="0"/>
              </a:rPr>
              <a:t>building is one of the best preserved of a small number of gable-roofed railroad stations surviving from the first decade of rail development in New Hampshire. </a:t>
            </a:r>
            <a:r>
              <a:rPr lang="en-US" sz="1200" dirty="0" smtClean="0">
                <a:effectLst/>
                <a:latin typeface="Gill Sans MT" panose="020B0502020104020203" pitchFamily="34" charset="0"/>
                <a:ea typeface="Times New Roman" panose="02020603050405020304" pitchFamily="18" charset="0"/>
                <a:cs typeface="Times New Roman" panose="02020603050405020304" pitchFamily="18" charset="0"/>
              </a:rPr>
              <a:t> The </a:t>
            </a:r>
            <a:r>
              <a:rPr lang="en-US" sz="1200" dirty="0">
                <a:effectLst/>
                <a:latin typeface="Gill Sans MT" panose="020B0502020104020203" pitchFamily="34" charset="0"/>
                <a:ea typeface="Times New Roman" panose="02020603050405020304" pitchFamily="18" charset="0"/>
                <a:cs typeface="Times New Roman" panose="02020603050405020304" pitchFamily="18" charset="0"/>
              </a:rPr>
              <a:t>station exemplifies the pioneering period of rail development in the state and is one of the earliest and least altered depots of the 1850 period. </a:t>
            </a:r>
            <a:r>
              <a:rPr lang="en-US" sz="1200" dirty="0" smtClean="0">
                <a:effectLst/>
                <a:latin typeface="Gill Sans MT" panose="020B0502020104020203" pitchFamily="34" charset="0"/>
                <a:ea typeface="Times New Roman" panose="02020603050405020304" pitchFamily="18" charset="0"/>
                <a:cs typeface="Times New Roman" panose="02020603050405020304" pitchFamily="18" charset="0"/>
              </a:rPr>
              <a:t> Displaying </a:t>
            </a:r>
            <a:r>
              <a:rPr lang="en-US" sz="1200" dirty="0">
                <a:effectLst/>
                <a:latin typeface="Gill Sans MT" panose="020B0502020104020203" pitchFamily="34" charset="0"/>
                <a:ea typeface="Times New Roman" panose="02020603050405020304" pitchFamily="18" charset="0"/>
                <a:cs typeface="Times New Roman" panose="02020603050405020304" pitchFamily="18" charset="0"/>
              </a:rPr>
              <a:t>the Greek Revival style, with modifications that proclaim its identity as a new building type, the depot is an important artifact in the history and evolution of railroad architecture in New Hampshire</a:t>
            </a:r>
            <a:r>
              <a:rPr lang="en-US" sz="1200" dirty="0" smtClean="0">
                <a:effectLst/>
                <a:latin typeface="Gill Sans MT" panose="020B0502020104020203" pitchFamily="34" charset="0"/>
                <a:ea typeface="Times New Roman" panose="02020603050405020304" pitchFamily="18" charset="0"/>
                <a:cs typeface="Times New Roman" panose="02020603050405020304" pitchFamily="18" charset="0"/>
              </a:rPr>
              <a:t>.</a:t>
            </a:r>
          </a:p>
          <a:p>
            <a:pPr indent="228600"/>
            <a:r>
              <a:rPr lang="en-US" sz="1200" dirty="0">
                <a:latin typeface="Gill Sans MT" panose="020B0502020104020203" pitchFamily="34" charset="0"/>
                <a:ea typeface="Calibri" panose="020F0502020204030204" pitchFamily="34" charset="0"/>
                <a:cs typeface="Times New Roman" panose="02020603050405020304" pitchFamily="18" charset="0"/>
              </a:rPr>
              <a:t>At first, rail connections from Contoocook largely focused on Concord. Travelers going east from Contoocook were able to connect to the Concord Railroad, thereby gaining rail access to Manchester, Nashua, Lowell, and Boston; or to the Northern Railroad, providing access to all towns on the route from Concord to West Lebanon on the Connecticut River and to White River Junction, Vermont; or to the Boston, Concord, and Montreal Railroad, thereby gaining access to Woodsville on the Connecticut River and to Wells River, Vermont.</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indent="228600"/>
            <a:r>
              <a:rPr lang="en-US" sz="1200" dirty="0">
                <a:latin typeface="Gill Sans MT" panose="020B0502020104020203" pitchFamily="34" charset="0"/>
                <a:ea typeface="Calibri" panose="020F0502020204030204" pitchFamily="34" charset="0"/>
                <a:cs typeface="Times New Roman" panose="02020603050405020304" pitchFamily="18" charset="0"/>
              </a:rPr>
              <a:t>Trains traveling northwesterly on the Concord and Claremont Railroad's tracks were limited at first by the tracks' termination in Bradford, which was reached in July 1850. Not until the Newbury Cut was completed in 1871 were trains at last able to travel to Newport and finally, in 1872, to make contact with the Connecticut River at </a:t>
            </a:r>
            <a:r>
              <a:rPr lang="en-US" sz="1200" dirty="0" smtClean="0">
                <a:latin typeface="Gill Sans MT" panose="020B0502020104020203" pitchFamily="34" charset="0"/>
                <a:ea typeface="Calibri" panose="020F0502020204030204" pitchFamily="34" charset="0"/>
                <a:cs typeface="Times New Roman" panose="02020603050405020304" pitchFamily="18" charset="0"/>
              </a:rPr>
              <a:t>Claremont. </a:t>
            </a:r>
            <a:r>
              <a:rPr lang="en-US" sz="1200" dirty="0">
                <a:latin typeface="Gill Sans MT" panose="020B0502020104020203" pitchFamily="34" charset="0"/>
                <a:ea typeface="Calibri" panose="020F0502020204030204" pitchFamily="34" charset="0"/>
                <a:cs typeface="Times New Roman" panose="02020603050405020304" pitchFamily="18" charset="0"/>
              </a:rPr>
              <a:t>Similarly, the Contoocook Valley Railroad, which connected with the Concord and Claremont in Contoocook, was initially completed only as far south as Hillsborough </a:t>
            </a:r>
            <a:r>
              <a:rPr lang="en-US" sz="1200" dirty="0" smtClean="0">
                <a:latin typeface="Gill Sans MT" panose="020B0502020104020203" pitchFamily="34" charset="0"/>
                <a:ea typeface="Calibri" panose="020F0502020204030204" pitchFamily="34" charset="0"/>
                <a:cs typeface="Times New Roman" panose="02020603050405020304" pitchFamily="18" charset="0"/>
              </a:rPr>
              <a:t>Bridge where it would connect with other railroad lines.</a:t>
            </a:r>
            <a:endParaRPr lang="en-US" sz="1200" dirty="0" smtClean="0">
              <a:effectLst/>
              <a:latin typeface="Gill Sans MT" panose="020B0502020104020203" pitchFamily="34" charset="0"/>
              <a:ea typeface="Times New Roman" panose="02020603050405020304" pitchFamily="18" charset="0"/>
              <a:cs typeface="Times New Roman" panose="02020603050405020304" pitchFamily="18" charset="0"/>
            </a:endParaRPr>
          </a:p>
        </p:txBody>
      </p:sp>
      <p:sp>
        <p:nvSpPr>
          <p:cNvPr id="13" name="TextBox 12"/>
          <p:cNvSpPr txBox="1"/>
          <p:nvPr/>
        </p:nvSpPr>
        <p:spPr>
          <a:xfrm>
            <a:off x="783869" y="1053200"/>
            <a:ext cx="4370692" cy="738664"/>
          </a:xfrm>
          <a:prstGeom prst="rect">
            <a:avLst/>
          </a:prstGeom>
          <a:noFill/>
        </p:spPr>
        <p:txBody>
          <a:bodyPr wrap="square" rtlCol="0">
            <a:spAutoFit/>
          </a:bodyPr>
          <a:lstStyle/>
          <a:p>
            <a:r>
              <a:rPr lang="en-US" sz="1050" i="1" dirty="0" smtClean="0">
                <a:latin typeface="Gill Sans MT" panose="020B0502020104020203" pitchFamily="34" charset="0"/>
              </a:rPr>
              <a:t>For all of the Contoocook Village stops near the Depot (Stops 4a 4d), park in the Municipal Parking Lot beside the Contoocook Railroad Museum located at 896 Main St.  If you’d like, you can get out of your car and explore the different stops in Contoocook Village on foot.</a:t>
            </a:r>
            <a:endParaRPr lang="en-US" sz="1050" i="1" dirty="0">
              <a:latin typeface="Gill Sans MT" panose="020B0502020104020203" pitchFamily="34" charset="0"/>
            </a:endParaRPr>
          </a:p>
        </p:txBody>
      </p:sp>
      <p:sp>
        <p:nvSpPr>
          <p:cNvPr id="3" name="TextBox 2"/>
          <p:cNvSpPr txBox="1"/>
          <p:nvPr/>
        </p:nvSpPr>
        <p:spPr>
          <a:xfrm>
            <a:off x="783869" y="4111469"/>
            <a:ext cx="3311013" cy="415498"/>
          </a:xfrm>
          <a:prstGeom prst="rect">
            <a:avLst/>
          </a:prstGeom>
          <a:noFill/>
        </p:spPr>
        <p:txBody>
          <a:bodyPr wrap="square" rtlCol="0">
            <a:spAutoFit/>
          </a:bodyPr>
          <a:lstStyle/>
          <a:p>
            <a:r>
              <a:rPr lang="en-US" sz="1050" i="1" dirty="0" smtClean="0">
                <a:latin typeface="Gill Sans MT" panose="020B0502020104020203" pitchFamily="34" charset="0"/>
              </a:rPr>
              <a:t>Passenger Train at the Contoocook Depot, circa 1940s.  HHS collection.</a:t>
            </a:r>
            <a:endParaRPr lang="en-US" sz="1050" i="1" dirty="0">
              <a:latin typeface="Gill Sans MT" panose="020B0502020104020203" pitchFamily="34" charset="0"/>
            </a:endParaRPr>
          </a:p>
        </p:txBody>
      </p:sp>
      <p:sp>
        <p:nvSpPr>
          <p:cNvPr id="12" name="TextBox 11"/>
          <p:cNvSpPr txBox="1"/>
          <p:nvPr/>
        </p:nvSpPr>
        <p:spPr>
          <a:xfrm>
            <a:off x="857719" y="6541459"/>
            <a:ext cx="3311013" cy="415498"/>
          </a:xfrm>
          <a:prstGeom prst="rect">
            <a:avLst/>
          </a:prstGeom>
          <a:noFill/>
        </p:spPr>
        <p:txBody>
          <a:bodyPr wrap="square" rtlCol="0">
            <a:spAutoFit/>
          </a:bodyPr>
          <a:lstStyle/>
          <a:p>
            <a:r>
              <a:rPr lang="en-US" sz="1050" i="1" dirty="0" smtClean="0">
                <a:latin typeface="Gill Sans MT" panose="020B0502020104020203" pitchFamily="34" charset="0"/>
              </a:rPr>
              <a:t>Video of engine arriving in Contoocook through the covered bridge.  Courtesy of Contoocook Riverway Association.</a:t>
            </a:r>
            <a:endParaRPr lang="en-US" sz="1050" i="1" dirty="0">
              <a:latin typeface="Gill Sans MT" panose="020B0502020104020203" pitchFamily="34" charset="0"/>
            </a:endParaRPr>
          </a:p>
        </p:txBody>
      </p:sp>
    </p:spTree>
    <p:extLst>
      <p:ext uri="{BB962C8B-B14F-4D97-AF65-F5344CB8AC3E}">
        <p14:creationId xmlns:p14="http://schemas.microsoft.com/office/powerpoint/2010/main" val="27566192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3869" y="321851"/>
            <a:ext cx="7770114" cy="777240"/>
          </a:xfrm>
        </p:spPr>
        <p:txBody>
          <a:bodyPr>
            <a:normAutofit/>
          </a:bodyPr>
          <a:lstStyle/>
          <a:p>
            <a:r>
              <a:rPr lang="en-US" sz="2400" dirty="0">
                <a:latin typeface="Bernard MT Condensed" panose="02050806060905020404" pitchFamily="18" charset="0"/>
              </a:rPr>
              <a:t>Stop </a:t>
            </a:r>
            <a:r>
              <a:rPr lang="en-US" sz="2400" dirty="0" smtClean="0">
                <a:latin typeface="Bernard MT Condensed" panose="02050806060905020404" pitchFamily="18" charset="0"/>
              </a:rPr>
              <a:t>#4a </a:t>
            </a:r>
            <a:r>
              <a:rPr lang="en-US" sz="2400" dirty="0">
                <a:latin typeface="Bernard MT Condensed" panose="02050806060905020404" pitchFamily="18" charset="0"/>
              </a:rPr>
              <a:t>Contoocook </a:t>
            </a:r>
            <a:r>
              <a:rPr lang="en-US" sz="2400" dirty="0" smtClean="0">
                <a:latin typeface="Bernard MT Condensed" panose="02050806060905020404" pitchFamily="18" charset="0"/>
              </a:rPr>
              <a:t>Depot</a:t>
            </a:r>
            <a:r>
              <a:rPr lang="en-US" sz="2400" dirty="0">
                <a:latin typeface="Bernard MT Condensed" panose="02050806060905020404" pitchFamily="18" charset="0"/>
              </a:rPr>
              <a:t/>
            </a:r>
            <a:br>
              <a:rPr lang="en-US" sz="2400" dirty="0">
                <a:latin typeface="Bernard MT Condensed" panose="02050806060905020404" pitchFamily="18" charset="0"/>
              </a:rPr>
            </a:br>
            <a:r>
              <a:rPr lang="en-US" sz="2400" dirty="0">
                <a:latin typeface="Bernard MT Condensed" panose="02050806060905020404" pitchFamily="18" charset="0"/>
              </a:rPr>
              <a:t>896 Main St., Contoocook</a:t>
            </a:r>
          </a:p>
        </p:txBody>
      </p:sp>
      <p:grpSp>
        <p:nvGrpSpPr>
          <p:cNvPr id="5" name="Group 4"/>
          <p:cNvGrpSpPr/>
          <p:nvPr/>
        </p:nvGrpSpPr>
        <p:grpSpPr>
          <a:xfrm>
            <a:off x="202872" y="7014210"/>
            <a:ext cx="2422340" cy="457200"/>
            <a:chOff x="202872" y="7014210"/>
            <a:chExt cx="2422340" cy="457200"/>
          </a:xfrm>
        </p:grpSpPr>
        <p:sp>
          <p:nvSpPr>
            <p:cNvPr id="7" name="Title 1"/>
            <p:cNvSpPr txBox="1">
              <a:spLocks/>
            </p:cNvSpPr>
            <p:nvPr/>
          </p:nvSpPr>
          <p:spPr>
            <a:xfrm>
              <a:off x="577316" y="7090885"/>
              <a:ext cx="2047896" cy="380525"/>
            </a:xfrm>
            <a:prstGeom prst="rect">
              <a:avLst/>
            </a:prstGeom>
          </p:spPr>
          <p:txBody>
            <a:bodyPr vert="horz" lIns="91440" tIns="45720" rIns="91440" bIns="45720" rtlCol="0" anchor="b">
              <a:normAutofit/>
            </a:bodyPr>
            <a:lstStyle>
              <a:lvl1pPr algn="l" defTabSz="1005840" rtl="0" eaLnBrk="1" latinLnBrk="0" hangingPunct="1">
                <a:lnSpc>
                  <a:spcPct val="85000"/>
                </a:lnSpc>
                <a:spcBef>
                  <a:spcPct val="0"/>
                </a:spcBef>
                <a:buNone/>
                <a:defRPr sz="7260" kern="1200" spc="-55" baseline="0">
                  <a:solidFill>
                    <a:schemeClr val="tx1"/>
                  </a:solidFill>
                  <a:latin typeface="+mj-lt"/>
                  <a:ea typeface="+mj-ea"/>
                  <a:cs typeface="+mj-cs"/>
                </a:defRPr>
              </a:lvl1pPr>
            </a:lstStyle>
            <a:p>
              <a:r>
                <a:rPr lang="en-US" sz="1100" cap="small" dirty="0">
                  <a:latin typeface="Felix Titling" panose="04060505060202020A04" pitchFamily="82" charset="0"/>
                </a:rPr>
                <a:t>Hopkinton Historical Society</a:t>
              </a:r>
              <a:br>
                <a:rPr lang="en-US" sz="1100" cap="small" dirty="0">
                  <a:latin typeface="Felix Titling" panose="04060505060202020A04" pitchFamily="82" charset="0"/>
                </a:rPr>
              </a:br>
              <a:r>
                <a:rPr lang="en-US" sz="1050" i="1" dirty="0">
                  <a:latin typeface="Gill Sans MT" panose="020B0502020104020203" pitchFamily="34" charset="0"/>
                </a:rPr>
                <a:t>Celebrating Hopkinton History Since 1859</a:t>
              </a:r>
              <a:endParaRPr lang="en-US" sz="1100" i="1" dirty="0">
                <a:latin typeface="Gill Sans MT" panose="020B0502020104020203" pitchFamily="34"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72" y="7014210"/>
              <a:ext cx="374444" cy="457200"/>
            </a:xfrm>
            <a:prstGeom prst="rect">
              <a:avLst/>
            </a:prstGeom>
          </p:spPr>
        </p:pic>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2947" y="3621608"/>
            <a:ext cx="3514044" cy="1929078"/>
          </a:xfrm>
          <a:prstGeom prst="rect">
            <a:avLst/>
          </a:prstGeom>
        </p:spPr>
      </p:pic>
      <p:sp>
        <p:nvSpPr>
          <p:cNvPr id="10" name="Text Box 2"/>
          <p:cNvSpPr txBox="1">
            <a:spLocks noChangeArrowheads="1"/>
          </p:cNvSpPr>
          <p:nvPr/>
        </p:nvSpPr>
        <p:spPr bwMode="auto">
          <a:xfrm>
            <a:off x="4687504" y="4004109"/>
            <a:ext cx="4888890" cy="900246"/>
          </a:xfrm>
          <a:prstGeom prst="rect">
            <a:avLst/>
          </a:prstGeom>
          <a:noFill/>
          <a:ln w="9525">
            <a:noFill/>
            <a:miter lim="800000"/>
            <a:headEnd/>
            <a:tailEnd/>
          </a:ln>
        </p:spPr>
        <p:txBody>
          <a:bodyPr rot="0" vert="horz" wrap="square" lIns="91440" tIns="45720" rIns="91440" bIns="45720" anchor="t" anchorCtr="0">
            <a:spAutoFit/>
          </a:bodyPr>
          <a:lstStyle/>
          <a:p>
            <a:pPr algn="r"/>
            <a:r>
              <a:rPr lang="en-US" sz="1050" i="1" dirty="0">
                <a:effectLst/>
                <a:latin typeface="Gill Sans MT" panose="020B0502020104020203" pitchFamily="34" charset="0"/>
                <a:ea typeface="Calibri" panose="020F0502020204030204" pitchFamily="34" charset="0"/>
                <a:cs typeface="Times New Roman" panose="02020603050405020304" pitchFamily="18" charset="0"/>
              </a:rPr>
              <a:t>In 1884, the Contoocook rail center consisted of the following buildings: the depot and ell, freight house, engine house, water house, wood shed, three hand car houses, and rail shop.  All of these structures, with the exception of the depot and freight </a:t>
            </a:r>
            <a:r>
              <a:rPr lang="en-US" sz="1050" i="1" dirty="0" smtClean="0">
                <a:effectLst/>
                <a:latin typeface="Gill Sans MT" panose="020B0502020104020203" pitchFamily="34" charset="0"/>
                <a:ea typeface="Calibri" panose="020F0502020204030204" pitchFamily="34" charset="0"/>
                <a:cs typeface="Times New Roman" panose="02020603050405020304" pitchFamily="18" charset="0"/>
              </a:rPr>
              <a:t>house, </a:t>
            </a:r>
            <a:r>
              <a:rPr lang="en-US" sz="1050" i="1" dirty="0">
                <a:effectLst/>
                <a:latin typeface="Gill Sans MT" panose="020B0502020104020203" pitchFamily="34" charset="0"/>
                <a:ea typeface="Calibri" panose="020F0502020204030204" pitchFamily="34" charset="0"/>
                <a:cs typeface="Times New Roman" panose="02020603050405020304" pitchFamily="18" charset="0"/>
              </a:rPr>
              <a:t>had been removed by 1904.  Since then, the freight house has also been removed.  </a:t>
            </a:r>
            <a:r>
              <a:rPr lang="en-US" sz="1050" i="1" dirty="0" smtClean="0">
                <a:effectLst/>
                <a:latin typeface="Gill Sans MT" panose="020B0502020104020203" pitchFamily="34" charset="0"/>
                <a:ea typeface="Calibri" panose="020F0502020204030204" pitchFamily="34" charset="0"/>
                <a:cs typeface="Times New Roman" panose="02020603050405020304" pitchFamily="18" charset="0"/>
              </a:rPr>
              <a:t>This 1892 Sanborn Insurance Map shows the location of these structures.  Source: Dartmouth University Library.</a:t>
            </a:r>
            <a:endParaRPr lang="en-US" sz="1050" i="1" dirty="0">
              <a:effectLst/>
              <a:latin typeface="Gill Sans MT" panose="020B0502020104020203" pitchFamily="34" charset="0"/>
              <a:ea typeface="Calibri" panose="020F0502020204030204" pitchFamily="34" charset="0"/>
              <a:cs typeface="Times New Roman" panose="02020603050405020304" pitchFamily="18" charset="0"/>
            </a:endParaRPr>
          </a:p>
        </p:txBody>
      </p:sp>
      <p:sp>
        <p:nvSpPr>
          <p:cNvPr id="12" name="TextBox 11"/>
          <p:cNvSpPr txBox="1"/>
          <p:nvPr/>
        </p:nvSpPr>
        <p:spPr>
          <a:xfrm>
            <a:off x="783869" y="1053200"/>
            <a:ext cx="4370692" cy="738664"/>
          </a:xfrm>
          <a:prstGeom prst="rect">
            <a:avLst/>
          </a:prstGeom>
          <a:noFill/>
        </p:spPr>
        <p:txBody>
          <a:bodyPr wrap="square" rtlCol="0">
            <a:spAutoFit/>
          </a:bodyPr>
          <a:lstStyle/>
          <a:p>
            <a:r>
              <a:rPr lang="en-US" sz="1050" i="1" dirty="0" smtClean="0">
                <a:latin typeface="Gill Sans MT" panose="020B0502020104020203" pitchFamily="34" charset="0"/>
              </a:rPr>
              <a:t>For all of the Contoocook Village stops near the Depot (Stops 4a 4d), park in the Municipal Parking Lot beside the Contoocook Railroad Museum located at 896 Main St.  If you’d like, you can get out of your car and explore the different stops in Contoocook Village on foot.</a:t>
            </a:r>
            <a:endParaRPr lang="en-US" sz="1050" i="1" dirty="0">
              <a:latin typeface="Gill Sans MT" panose="020B0502020104020203" pitchFamily="34" charset="0"/>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2194" y="386926"/>
            <a:ext cx="3034199" cy="3617183"/>
          </a:xfrm>
          <a:prstGeom prst="rect">
            <a:avLst/>
          </a:prstGeom>
        </p:spPr>
      </p:pic>
      <p:sp>
        <p:nvSpPr>
          <p:cNvPr id="8" name="TextBox 7"/>
          <p:cNvSpPr txBox="1"/>
          <p:nvPr/>
        </p:nvSpPr>
        <p:spPr>
          <a:xfrm>
            <a:off x="818408" y="1921906"/>
            <a:ext cx="4732713" cy="1569660"/>
          </a:xfrm>
          <a:prstGeom prst="rect">
            <a:avLst/>
          </a:prstGeom>
          <a:noFill/>
        </p:spPr>
        <p:txBody>
          <a:bodyPr wrap="square" rtlCol="0">
            <a:spAutoFit/>
          </a:bodyPr>
          <a:lstStyle/>
          <a:p>
            <a:r>
              <a:rPr lang="en-US" sz="1200" dirty="0" smtClean="0">
                <a:latin typeface="Gill Sans MT" panose="020B0502020104020203" pitchFamily="34" charset="0"/>
              </a:rPr>
              <a:t>In the fall of 1849, when the first train travelled between Concord and Contoocook, a day of great festivity was held.  Railroad officials extended free rides to and from the city of Concord, and a large celebration was held.  A subscription had been raised, a public dinner provided, music and artillery secured, and about 1,000 people sat down to eat at the long tables that had been set up.  Speeches were made, the band played, and the cannon thundered.</a:t>
            </a:r>
          </a:p>
          <a:p>
            <a:pPr algn="r"/>
            <a:r>
              <a:rPr lang="en-US" sz="1200" i="1" dirty="0" smtClean="0">
                <a:latin typeface="Gill Sans MT" panose="020B0502020104020203" pitchFamily="34" charset="0"/>
              </a:rPr>
              <a:t>from Life &amp; Times in Hopkinton by C.C. Lord</a:t>
            </a:r>
            <a:endParaRPr lang="en-US" sz="1200" i="1" dirty="0">
              <a:latin typeface="Gill Sans MT" panose="020B0502020104020203" pitchFamily="34" charset="0"/>
            </a:endParaRPr>
          </a:p>
        </p:txBody>
      </p:sp>
      <p:sp>
        <p:nvSpPr>
          <p:cNvPr id="14" name="TextBox 13"/>
          <p:cNvSpPr txBox="1"/>
          <p:nvPr/>
        </p:nvSpPr>
        <p:spPr>
          <a:xfrm>
            <a:off x="791659" y="5550686"/>
            <a:ext cx="3575332" cy="738664"/>
          </a:xfrm>
          <a:prstGeom prst="rect">
            <a:avLst/>
          </a:prstGeom>
          <a:noFill/>
        </p:spPr>
        <p:txBody>
          <a:bodyPr wrap="square" rtlCol="0">
            <a:spAutoFit/>
          </a:bodyPr>
          <a:lstStyle/>
          <a:p>
            <a:r>
              <a:rPr lang="en-US" sz="1050" i="1" dirty="0" smtClean="0">
                <a:latin typeface="Gill Sans MT" panose="020B0502020104020203" pitchFamily="34" charset="0"/>
              </a:rPr>
              <a:t>Providing an enjoyable travelling experience for its passengers was important to the Boston &amp; Maine Railroad, which sponsored flower competitions at depots.  Shown here is a display of flowers at the Contoocook Depot.  HHS collection.</a:t>
            </a:r>
            <a:endParaRPr lang="en-US" sz="1050" i="1" dirty="0">
              <a:latin typeface="Gill Sans MT" panose="020B0502020104020203" pitchFamily="34" charset="0"/>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7504" y="5279949"/>
            <a:ext cx="3186232" cy="2121878"/>
          </a:xfrm>
          <a:prstGeom prst="rect">
            <a:avLst/>
          </a:prstGeom>
        </p:spPr>
      </p:pic>
      <p:sp>
        <p:nvSpPr>
          <p:cNvPr id="15" name="TextBox 14"/>
          <p:cNvSpPr txBox="1"/>
          <p:nvPr/>
        </p:nvSpPr>
        <p:spPr>
          <a:xfrm>
            <a:off x="7873736" y="5847298"/>
            <a:ext cx="1780403" cy="1061829"/>
          </a:xfrm>
          <a:prstGeom prst="rect">
            <a:avLst/>
          </a:prstGeom>
          <a:noFill/>
        </p:spPr>
        <p:txBody>
          <a:bodyPr wrap="square" rtlCol="0">
            <a:spAutoFit/>
          </a:bodyPr>
          <a:lstStyle/>
          <a:p>
            <a:r>
              <a:rPr lang="en-US" sz="1050" i="1" dirty="0" smtClean="0">
                <a:latin typeface="Gill Sans MT" panose="020B0502020104020203" pitchFamily="34" charset="0"/>
              </a:rPr>
              <a:t>This undated photograph shows the Depot on the right, in about the middle of the photo.  Just beyond the Depot is the freight house.  Photo courtesy of Dane Malcolm.  HHS collection.</a:t>
            </a:r>
          </a:p>
        </p:txBody>
      </p:sp>
    </p:spTree>
    <p:extLst>
      <p:ext uri="{BB962C8B-B14F-4D97-AF65-F5344CB8AC3E}">
        <p14:creationId xmlns:p14="http://schemas.microsoft.com/office/powerpoint/2010/main" val="37325321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3869" y="321850"/>
            <a:ext cx="7770114" cy="773303"/>
          </a:xfrm>
        </p:spPr>
        <p:txBody>
          <a:bodyPr>
            <a:normAutofit/>
          </a:bodyPr>
          <a:lstStyle/>
          <a:p>
            <a:r>
              <a:rPr lang="en-US" sz="2400" dirty="0">
                <a:latin typeface="Bernard MT Condensed" panose="02050806060905020404" pitchFamily="18" charset="0"/>
              </a:rPr>
              <a:t>Stop #</a:t>
            </a:r>
            <a:r>
              <a:rPr lang="en-US" sz="2400" dirty="0" smtClean="0">
                <a:latin typeface="Bernard MT Condensed" panose="02050806060905020404" pitchFamily="18" charset="0"/>
              </a:rPr>
              <a:t>4a Contoocook Depot</a:t>
            </a:r>
            <a:r>
              <a:rPr lang="en-US" sz="2400" dirty="0">
                <a:latin typeface="Bernard MT Condensed" panose="02050806060905020404" pitchFamily="18" charset="0"/>
              </a:rPr>
              <a:t/>
            </a:r>
            <a:br>
              <a:rPr lang="en-US" sz="2400" dirty="0">
                <a:latin typeface="Bernard MT Condensed" panose="02050806060905020404" pitchFamily="18" charset="0"/>
              </a:rPr>
            </a:br>
            <a:r>
              <a:rPr lang="en-US" sz="2400" dirty="0" smtClean="0">
                <a:latin typeface="Bernard MT Condensed" panose="02050806060905020404" pitchFamily="18" charset="0"/>
              </a:rPr>
              <a:t>896 Main St., Contoocook</a:t>
            </a:r>
            <a:endParaRPr lang="en-US" sz="2400" dirty="0">
              <a:latin typeface="Bernard MT Condensed" panose="02050806060905020404" pitchFamily="18" charset="0"/>
            </a:endParaRPr>
          </a:p>
        </p:txBody>
      </p:sp>
      <p:grpSp>
        <p:nvGrpSpPr>
          <p:cNvPr id="5" name="Group 4"/>
          <p:cNvGrpSpPr/>
          <p:nvPr/>
        </p:nvGrpSpPr>
        <p:grpSpPr>
          <a:xfrm>
            <a:off x="202872" y="7014210"/>
            <a:ext cx="2422340" cy="457200"/>
            <a:chOff x="202872" y="7014210"/>
            <a:chExt cx="2422340" cy="457200"/>
          </a:xfrm>
        </p:grpSpPr>
        <p:sp>
          <p:nvSpPr>
            <p:cNvPr id="7" name="Title 1"/>
            <p:cNvSpPr txBox="1">
              <a:spLocks/>
            </p:cNvSpPr>
            <p:nvPr/>
          </p:nvSpPr>
          <p:spPr>
            <a:xfrm>
              <a:off x="577316" y="7090885"/>
              <a:ext cx="2047896" cy="380525"/>
            </a:xfrm>
            <a:prstGeom prst="rect">
              <a:avLst/>
            </a:prstGeom>
          </p:spPr>
          <p:txBody>
            <a:bodyPr vert="horz" lIns="91440" tIns="45720" rIns="91440" bIns="45720" rtlCol="0" anchor="b">
              <a:normAutofit/>
            </a:bodyPr>
            <a:lstStyle>
              <a:lvl1pPr algn="l" defTabSz="1005840" rtl="0" eaLnBrk="1" latinLnBrk="0" hangingPunct="1">
                <a:lnSpc>
                  <a:spcPct val="85000"/>
                </a:lnSpc>
                <a:spcBef>
                  <a:spcPct val="0"/>
                </a:spcBef>
                <a:buNone/>
                <a:defRPr sz="7260" kern="1200" spc="-55" baseline="0">
                  <a:solidFill>
                    <a:schemeClr val="tx1"/>
                  </a:solidFill>
                  <a:latin typeface="+mj-lt"/>
                  <a:ea typeface="+mj-ea"/>
                  <a:cs typeface="+mj-cs"/>
                </a:defRPr>
              </a:lvl1pPr>
            </a:lstStyle>
            <a:p>
              <a:r>
                <a:rPr lang="en-US" sz="1100" cap="small" dirty="0">
                  <a:latin typeface="Felix Titling" panose="04060505060202020A04" pitchFamily="82" charset="0"/>
                </a:rPr>
                <a:t>Hopkinton Historical Society</a:t>
              </a:r>
              <a:br>
                <a:rPr lang="en-US" sz="1100" cap="small" dirty="0">
                  <a:latin typeface="Felix Titling" panose="04060505060202020A04" pitchFamily="82" charset="0"/>
                </a:rPr>
              </a:br>
              <a:r>
                <a:rPr lang="en-US" sz="1050" i="1" dirty="0">
                  <a:latin typeface="Gill Sans MT" panose="020B0502020104020203" pitchFamily="34" charset="0"/>
                </a:rPr>
                <a:t>Celebrating Hopkinton History Since 1859</a:t>
              </a:r>
              <a:endParaRPr lang="en-US" sz="1100" i="1" dirty="0">
                <a:latin typeface="Gill Sans MT" panose="020B0502020104020203" pitchFamily="34"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72" y="7014210"/>
              <a:ext cx="374444" cy="457200"/>
            </a:xfrm>
            <a:prstGeom prst="rect">
              <a:avLst/>
            </a:prstGeom>
          </p:spPr>
        </p:pic>
      </p:grpSp>
      <p:sp>
        <p:nvSpPr>
          <p:cNvPr id="11" name="Text Box 2"/>
          <p:cNvSpPr txBox="1">
            <a:spLocks noChangeArrowheads="1"/>
          </p:cNvSpPr>
          <p:nvPr/>
        </p:nvSpPr>
        <p:spPr bwMode="auto">
          <a:xfrm>
            <a:off x="1212906" y="2181849"/>
            <a:ext cx="3512618" cy="4493538"/>
          </a:xfrm>
          <a:prstGeom prst="rect">
            <a:avLst/>
          </a:prstGeom>
          <a:noFill/>
          <a:ln w="9525">
            <a:noFill/>
            <a:miter lim="800000"/>
            <a:headEnd/>
            <a:tailEnd/>
          </a:ln>
        </p:spPr>
        <p:txBody>
          <a:bodyPr rot="0" vert="horz" wrap="square" lIns="91440" tIns="45720" rIns="91440" bIns="45720" anchor="t" anchorCtr="0">
            <a:spAutoFit/>
          </a:bodyPr>
          <a:lstStyle/>
          <a:p>
            <a:pPr marR="0" indent="228600">
              <a:spcBef>
                <a:spcPts val="0"/>
              </a:spcBef>
              <a:spcAft>
                <a:spcPts val="0"/>
              </a:spcAft>
            </a:pPr>
            <a:r>
              <a:rPr lang="en-US" sz="1100" dirty="0" smtClean="0">
                <a:latin typeface="Gill Sans MT" panose="020B0502020104020203" pitchFamily="34" charset="0"/>
                <a:ea typeface="Times New Roman" panose="02020603050405020304" pitchFamily="18" charset="0"/>
                <a:cs typeface="Times New Roman" panose="02020603050405020304" pitchFamily="18" charset="0"/>
              </a:rPr>
              <a:t>In the 1950s, as the era of railroad transportation in New Hampshire was waning, the Depot was purchased by Dodd Insurance Agency, which it shared with the railroad until 1956. That year auto-bus routes took over mail transportation, and passenger service from Contoocook to Concord was given up.  In 1962, when the Hoague-Sprague mills in West Hopkinton converted from coal (delivered by rail from Claremont to West Hopkinton via Contoocook) to oil (delivered by truck), freight service was discontinued.</a:t>
            </a:r>
          </a:p>
          <a:p>
            <a:pPr marR="0" indent="228600">
              <a:spcBef>
                <a:spcPts val="0"/>
              </a:spcBef>
              <a:spcAft>
                <a:spcPts val="0"/>
              </a:spcAft>
            </a:pPr>
            <a:r>
              <a:rPr lang="en-US" sz="1100" dirty="0" smtClean="0">
                <a:latin typeface="Gill Sans MT" panose="020B0502020104020203" pitchFamily="34" charset="0"/>
                <a:ea typeface="Times New Roman" panose="02020603050405020304" pitchFamily="18" charset="0"/>
                <a:cs typeface="Times New Roman" panose="02020603050405020304" pitchFamily="18" charset="0"/>
              </a:rPr>
              <a:t>In 1999, the Depot was purchased by the </a:t>
            </a:r>
            <a:r>
              <a:rPr lang="en-US" sz="1100" dirty="0">
                <a:latin typeface="Gill Sans MT" panose="020B0502020104020203" pitchFamily="34" charset="0"/>
                <a:ea typeface="Times New Roman" panose="02020603050405020304" pitchFamily="18" charset="0"/>
                <a:cs typeface="Times New Roman" panose="02020603050405020304" pitchFamily="18" charset="0"/>
              </a:rPr>
              <a:t>Contoocook Riverway Association </a:t>
            </a:r>
            <a:r>
              <a:rPr lang="en-US" sz="1100" dirty="0" smtClean="0">
                <a:latin typeface="Gill Sans MT" panose="020B0502020104020203" pitchFamily="34" charset="0"/>
                <a:ea typeface="Times New Roman" panose="02020603050405020304" pitchFamily="18" charset="0"/>
                <a:cs typeface="Times New Roman" panose="02020603050405020304" pitchFamily="18" charset="0"/>
              </a:rPr>
              <a:t>from the </a:t>
            </a:r>
            <a:r>
              <a:rPr lang="en-US" sz="1100" dirty="0">
                <a:latin typeface="Gill Sans MT" panose="020B0502020104020203" pitchFamily="34" charset="0"/>
                <a:ea typeface="Times New Roman" panose="02020603050405020304" pitchFamily="18" charset="0"/>
                <a:cs typeface="Times New Roman" panose="02020603050405020304" pitchFamily="18" charset="0"/>
              </a:rPr>
              <a:t>town of Hopkinton for one silver </a:t>
            </a:r>
            <a:r>
              <a:rPr lang="en-US" sz="1100" dirty="0" smtClean="0">
                <a:latin typeface="Gill Sans MT" panose="020B0502020104020203" pitchFamily="34" charset="0"/>
                <a:ea typeface="Times New Roman" panose="02020603050405020304" pitchFamily="18" charset="0"/>
                <a:cs typeface="Times New Roman" panose="02020603050405020304" pitchFamily="18" charset="0"/>
              </a:rPr>
              <a:t>dollar and restoration began in 2002. The </a:t>
            </a:r>
            <a:r>
              <a:rPr lang="en-US" sz="1100" dirty="0">
                <a:latin typeface="Gill Sans MT" panose="020B0502020104020203" pitchFamily="34" charset="0"/>
                <a:ea typeface="Times New Roman" panose="02020603050405020304" pitchFamily="18" charset="0"/>
                <a:cs typeface="Times New Roman" panose="02020603050405020304" pitchFamily="18" charset="0"/>
              </a:rPr>
              <a:t>$400,000 restoration project was funded by federal grants </a:t>
            </a:r>
            <a:r>
              <a:rPr lang="en-US" sz="1100" dirty="0" smtClean="0">
                <a:latin typeface="Gill Sans MT" panose="020B0502020104020203" pitchFamily="34" charset="0"/>
                <a:ea typeface="Times New Roman" panose="02020603050405020304" pitchFamily="18" charset="0"/>
                <a:cs typeface="Times New Roman" panose="02020603050405020304" pitchFamily="18" charset="0"/>
              </a:rPr>
              <a:t>community donations and took approximately </a:t>
            </a:r>
            <a:r>
              <a:rPr lang="en-US" sz="1100" dirty="0">
                <a:latin typeface="Gill Sans MT" panose="020B0502020104020203" pitchFamily="34" charset="0"/>
                <a:ea typeface="Times New Roman" panose="02020603050405020304" pitchFamily="18" charset="0"/>
                <a:cs typeface="Times New Roman" panose="02020603050405020304" pitchFamily="18" charset="0"/>
              </a:rPr>
              <a:t>three </a:t>
            </a:r>
            <a:r>
              <a:rPr lang="en-US" sz="1100" dirty="0" smtClean="0">
                <a:latin typeface="Gill Sans MT" panose="020B0502020104020203" pitchFamily="34" charset="0"/>
                <a:ea typeface="Times New Roman" panose="02020603050405020304" pitchFamily="18" charset="0"/>
                <a:cs typeface="Times New Roman" panose="02020603050405020304" pitchFamily="18" charset="0"/>
              </a:rPr>
              <a:t>years to complete. </a:t>
            </a:r>
          </a:p>
          <a:p>
            <a:pPr marR="0" indent="228600">
              <a:spcBef>
                <a:spcPts val="0"/>
              </a:spcBef>
              <a:spcAft>
                <a:spcPts val="0"/>
              </a:spcAft>
            </a:pPr>
            <a:r>
              <a:rPr lang="en-US" sz="1100" dirty="0" smtClean="0">
                <a:latin typeface="Gill Sans MT" panose="020B0502020104020203" pitchFamily="34" charset="0"/>
                <a:ea typeface="Times New Roman" panose="02020603050405020304" pitchFamily="18" charset="0"/>
                <a:cs typeface="Times New Roman" panose="02020603050405020304" pitchFamily="18" charset="0"/>
              </a:rPr>
              <a:t>The </a:t>
            </a:r>
            <a:r>
              <a:rPr lang="en-US" sz="1100" dirty="0">
                <a:latin typeface="Gill Sans MT" panose="020B0502020104020203" pitchFamily="34" charset="0"/>
                <a:ea typeface="Times New Roman" panose="02020603050405020304" pitchFamily="18" charset="0"/>
                <a:cs typeface="Times New Roman" panose="02020603050405020304" pitchFamily="18" charset="0"/>
              </a:rPr>
              <a:t>depot's surviving interior details include two ticket windows and most of the original walls and ceilings, still covered with tongue-and-groove paneling common in the late 19th century. Over the years, many original items have been returned to the depot by the community such as the enameled blue "Contoocook" station sign, luggage cart, seating bench, and other irreplaceable items</a:t>
            </a:r>
            <a:r>
              <a:rPr lang="en-US" sz="1100" dirty="0" smtClean="0">
                <a:latin typeface="Gill Sans MT" panose="020B0502020104020203" pitchFamily="34" charset="0"/>
                <a:ea typeface="Times New Roman" panose="02020603050405020304" pitchFamily="18" charset="0"/>
                <a:cs typeface="Times New Roman" panose="02020603050405020304" pitchFamily="18" charset="0"/>
              </a:rPr>
              <a:t>.</a:t>
            </a:r>
          </a:p>
          <a:p>
            <a:pPr marR="0" indent="228600">
              <a:spcBef>
                <a:spcPts val="0"/>
              </a:spcBef>
              <a:spcAft>
                <a:spcPts val="0"/>
              </a:spcAft>
            </a:pPr>
            <a:r>
              <a:rPr lang="en-US" sz="1100" dirty="0" smtClean="0">
                <a:latin typeface="Gill Sans MT" panose="020B0502020104020203" pitchFamily="34" charset="0"/>
                <a:ea typeface="Times New Roman" panose="02020603050405020304" pitchFamily="18" charset="0"/>
                <a:cs typeface="Times New Roman" panose="02020603050405020304" pitchFamily="18" charset="0"/>
              </a:rPr>
              <a:t>Go to </a:t>
            </a:r>
            <a:r>
              <a:rPr lang="en-US" sz="1100" dirty="0" smtClean="0">
                <a:latin typeface="Gill Sans MT" panose="020B0502020104020203" pitchFamily="34" charset="0"/>
                <a:ea typeface="Times New Roman" panose="02020603050405020304" pitchFamily="18" charset="0"/>
                <a:cs typeface="Times New Roman" panose="02020603050405020304" pitchFamily="18" charset="0"/>
                <a:hlinkClick r:id="rId3"/>
              </a:rPr>
              <a:t>Contoocook Railroad Museum</a:t>
            </a:r>
            <a:r>
              <a:rPr lang="en-US" sz="1100" dirty="0" smtClean="0">
                <a:latin typeface="Gill Sans MT" panose="020B0502020104020203" pitchFamily="34" charset="0"/>
                <a:ea typeface="Times New Roman" panose="02020603050405020304" pitchFamily="18" charset="0"/>
                <a:cs typeface="Times New Roman" panose="02020603050405020304" pitchFamily="18" charset="0"/>
              </a:rPr>
              <a:t> for additional details about current and future restoration projects.</a:t>
            </a:r>
            <a:endParaRPr lang="en-US" sz="1100" dirty="0" smtClean="0">
              <a:effectLst/>
              <a:latin typeface="Gill Sans MT" panose="020B0502020104020203" pitchFamily="34" charset="0"/>
              <a:ea typeface="Times New Roman" panose="02020603050405020304" pitchFamily="18" charset="0"/>
              <a:cs typeface="Times New Roman" panose="02020603050405020304" pitchFamily="18" charset="0"/>
            </a:endParaRPr>
          </a:p>
          <a:p>
            <a:pPr marR="0" indent="228600">
              <a:spcBef>
                <a:spcPts val="0"/>
              </a:spcBef>
              <a:spcAft>
                <a:spcPts val="0"/>
              </a:spcAft>
            </a:pPr>
            <a:endParaRPr lang="en-US" sz="1100" dirty="0">
              <a:latin typeface="Gill Sans MT" panose="020B0502020104020203" pitchFamily="34" charset="0"/>
              <a:ea typeface="Times New Roman" panose="02020603050405020304" pitchFamily="18" charset="0"/>
              <a:cs typeface="Times New Roman" panose="02020603050405020304" pitchFamily="18" charset="0"/>
            </a:endParaRPr>
          </a:p>
        </p:txBody>
      </p:sp>
      <p:sp>
        <p:nvSpPr>
          <p:cNvPr id="13" name="TextBox 12"/>
          <p:cNvSpPr txBox="1"/>
          <p:nvPr/>
        </p:nvSpPr>
        <p:spPr>
          <a:xfrm>
            <a:off x="783869" y="1053200"/>
            <a:ext cx="4370692" cy="738664"/>
          </a:xfrm>
          <a:prstGeom prst="rect">
            <a:avLst/>
          </a:prstGeom>
          <a:noFill/>
        </p:spPr>
        <p:txBody>
          <a:bodyPr wrap="square" rtlCol="0">
            <a:spAutoFit/>
          </a:bodyPr>
          <a:lstStyle/>
          <a:p>
            <a:r>
              <a:rPr lang="en-US" sz="1050" i="1" dirty="0" smtClean="0">
                <a:latin typeface="Gill Sans MT" panose="020B0502020104020203" pitchFamily="34" charset="0"/>
              </a:rPr>
              <a:t>For all of the Contoocook Village stops near the Depot (Stops 4a 4d), park in the Municipal Parking Lot beside the Contoocook Railroad Museum located at 896 Main St.  If you’d like, you can get out of your car and explore the different stops in Contoocook Village on foot.</a:t>
            </a:r>
            <a:endParaRPr lang="en-US" sz="1050" i="1" dirty="0">
              <a:latin typeface="Gill Sans MT" panose="020B0502020104020203" pitchFamily="34" charset="0"/>
            </a:endParaRPr>
          </a:p>
        </p:txBody>
      </p:sp>
      <p:grpSp>
        <p:nvGrpSpPr>
          <p:cNvPr id="16" name="Group 15"/>
          <p:cNvGrpSpPr/>
          <p:nvPr/>
        </p:nvGrpSpPr>
        <p:grpSpPr>
          <a:xfrm>
            <a:off x="5626145" y="1422532"/>
            <a:ext cx="3763122" cy="5360009"/>
            <a:chOff x="5626144" y="950962"/>
            <a:chExt cx="3763122" cy="5360009"/>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7799" y="3501409"/>
              <a:ext cx="3657600" cy="2394064"/>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1666" y="950962"/>
              <a:ext cx="3657600" cy="2434944"/>
            </a:xfrm>
            <a:prstGeom prst="rect">
              <a:avLst/>
            </a:prstGeom>
          </p:spPr>
        </p:pic>
        <p:sp>
          <p:nvSpPr>
            <p:cNvPr id="15" name="TextBox 14"/>
            <p:cNvSpPr txBox="1"/>
            <p:nvPr/>
          </p:nvSpPr>
          <p:spPr>
            <a:xfrm>
              <a:off x="5626144" y="5895473"/>
              <a:ext cx="3763122" cy="415498"/>
            </a:xfrm>
            <a:prstGeom prst="rect">
              <a:avLst/>
            </a:prstGeom>
            <a:noFill/>
          </p:spPr>
          <p:txBody>
            <a:bodyPr wrap="square" rtlCol="0">
              <a:spAutoFit/>
            </a:bodyPr>
            <a:lstStyle/>
            <a:p>
              <a:r>
                <a:rPr lang="en-US" sz="1050" i="1" dirty="0" smtClean="0">
                  <a:latin typeface="Gill Sans MT" panose="020B0502020104020203" pitchFamily="34" charset="0"/>
                </a:rPr>
                <a:t>Images of the interior and exterior of the Contoocook Depot following restoration.  Photos from the Contoocook Railroad Museum.</a:t>
              </a:r>
              <a:endParaRPr lang="en-US" sz="1050" i="1" dirty="0">
                <a:latin typeface="Gill Sans MT" panose="020B0502020104020203" pitchFamily="34" charset="0"/>
              </a:endParaRPr>
            </a:p>
          </p:txBody>
        </p:sp>
      </p:grpSp>
    </p:spTree>
    <p:extLst>
      <p:ext uri="{BB962C8B-B14F-4D97-AF65-F5344CB8AC3E}">
        <p14:creationId xmlns:p14="http://schemas.microsoft.com/office/powerpoint/2010/main" val="24802988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3869" y="321850"/>
            <a:ext cx="7770114" cy="773303"/>
          </a:xfrm>
        </p:spPr>
        <p:txBody>
          <a:bodyPr>
            <a:normAutofit/>
          </a:bodyPr>
          <a:lstStyle/>
          <a:p>
            <a:r>
              <a:rPr lang="en-US" sz="2400" dirty="0">
                <a:latin typeface="Bernard MT Condensed" panose="02050806060905020404" pitchFamily="18" charset="0"/>
              </a:rPr>
              <a:t>Stop #</a:t>
            </a:r>
            <a:r>
              <a:rPr lang="en-US" sz="2400" dirty="0" smtClean="0">
                <a:latin typeface="Bernard MT Condensed" panose="02050806060905020404" pitchFamily="18" charset="0"/>
              </a:rPr>
              <a:t>4a Contoocook Depot</a:t>
            </a:r>
            <a:r>
              <a:rPr lang="en-US" sz="2400" dirty="0">
                <a:latin typeface="Bernard MT Condensed" panose="02050806060905020404" pitchFamily="18" charset="0"/>
              </a:rPr>
              <a:t/>
            </a:r>
            <a:br>
              <a:rPr lang="en-US" sz="2400" dirty="0">
                <a:latin typeface="Bernard MT Condensed" panose="02050806060905020404" pitchFamily="18" charset="0"/>
              </a:rPr>
            </a:br>
            <a:r>
              <a:rPr lang="en-US" sz="2400" dirty="0" smtClean="0">
                <a:latin typeface="Bernard MT Condensed" panose="02050806060905020404" pitchFamily="18" charset="0"/>
              </a:rPr>
              <a:t>896 Main St., Contoocook</a:t>
            </a:r>
            <a:endParaRPr lang="en-US" sz="2400" dirty="0">
              <a:latin typeface="Bernard MT Condensed" panose="02050806060905020404" pitchFamily="18" charset="0"/>
            </a:endParaRPr>
          </a:p>
        </p:txBody>
      </p:sp>
      <p:grpSp>
        <p:nvGrpSpPr>
          <p:cNvPr id="5" name="Group 4"/>
          <p:cNvGrpSpPr/>
          <p:nvPr/>
        </p:nvGrpSpPr>
        <p:grpSpPr>
          <a:xfrm>
            <a:off x="202872" y="7014210"/>
            <a:ext cx="2422340" cy="457200"/>
            <a:chOff x="202872" y="7014210"/>
            <a:chExt cx="2422340" cy="457200"/>
          </a:xfrm>
        </p:grpSpPr>
        <p:sp>
          <p:nvSpPr>
            <p:cNvPr id="7" name="Title 1"/>
            <p:cNvSpPr txBox="1">
              <a:spLocks/>
            </p:cNvSpPr>
            <p:nvPr/>
          </p:nvSpPr>
          <p:spPr>
            <a:xfrm>
              <a:off x="577316" y="7090885"/>
              <a:ext cx="2047896" cy="380525"/>
            </a:xfrm>
            <a:prstGeom prst="rect">
              <a:avLst/>
            </a:prstGeom>
          </p:spPr>
          <p:txBody>
            <a:bodyPr vert="horz" lIns="91440" tIns="45720" rIns="91440" bIns="45720" rtlCol="0" anchor="b">
              <a:normAutofit/>
            </a:bodyPr>
            <a:lstStyle>
              <a:lvl1pPr algn="l" defTabSz="1005840" rtl="0" eaLnBrk="1" latinLnBrk="0" hangingPunct="1">
                <a:lnSpc>
                  <a:spcPct val="85000"/>
                </a:lnSpc>
                <a:spcBef>
                  <a:spcPct val="0"/>
                </a:spcBef>
                <a:buNone/>
                <a:defRPr sz="7260" kern="1200" spc="-55" baseline="0">
                  <a:solidFill>
                    <a:schemeClr val="tx1"/>
                  </a:solidFill>
                  <a:latin typeface="+mj-lt"/>
                  <a:ea typeface="+mj-ea"/>
                  <a:cs typeface="+mj-cs"/>
                </a:defRPr>
              </a:lvl1pPr>
            </a:lstStyle>
            <a:p>
              <a:r>
                <a:rPr lang="en-US" sz="1100" cap="small" dirty="0">
                  <a:latin typeface="Felix Titling" panose="04060505060202020A04" pitchFamily="82" charset="0"/>
                </a:rPr>
                <a:t>Hopkinton Historical Society</a:t>
              </a:r>
              <a:br>
                <a:rPr lang="en-US" sz="1100" cap="small" dirty="0">
                  <a:latin typeface="Felix Titling" panose="04060505060202020A04" pitchFamily="82" charset="0"/>
                </a:rPr>
              </a:br>
              <a:r>
                <a:rPr lang="en-US" sz="1050" i="1" dirty="0">
                  <a:latin typeface="Gill Sans MT" panose="020B0502020104020203" pitchFamily="34" charset="0"/>
                </a:rPr>
                <a:t>Celebrating Hopkinton History Since 1859</a:t>
              </a:r>
              <a:endParaRPr lang="en-US" sz="1100" i="1" dirty="0">
                <a:latin typeface="Gill Sans MT" panose="020B0502020104020203" pitchFamily="34"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72" y="7014210"/>
              <a:ext cx="374444" cy="457200"/>
            </a:xfrm>
            <a:prstGeom prst="rect">
              <a:avLst/>
            </a:prstGeom>
          </p:spPr>
        </p:pic>
      </p:grpSp>
      <p:sp>
        <p:nvSpPr>
          <p:cNvPr id="11" name="Text Box 2"/>
          <p:cNvSpPr txBox="1">
            <a:spLocks noChangeArrowheads="1"/>
          </p:cNvSpPr>
          <p:nvPr/>
        </p:nvSpPr>
        <p:spPr bwMode="auto">
          <a:xfrm>
            <a:off x="7535080" y="2204566"/>
            <a:ext cx="2037806" cy="4131900"/>
          </a:xfrm>
          <a:prstGeom prst="rect">
            <a:avLst/>
          </a:prstGeom>
          <a:noFill/>
          <a:ln w="9525">
            <a:noFill/>
            <a:miter lim="800000"/>
            <a:headEnd/>
            <a:tailEnd/>
          </a:ln>
        </p:spPr>
        <p:txBody>
          <a:bodyPr rot="0" vert="horz" wrap="square" lIns="91440" tIns="45720" rIns="91440" bIns="45720" anchor="t" anchorCtr="0">
            <a:spAutoFit/>
          </a:bodyPr>
          <a:lstStyle/>
          <a:p>
            <a:pPr marR="0">
              <a:spcBef>
                <a:spcPts val="0"/>
              </a:spcBef>
              <a:spcAft>
                <a:spcPts val="0"/>
              </a:spcAft>
            </a:pPr>
            <a:r>
              <a:rPr lang="en-US" sz="1050" i="1" dirty="0" smtClean="0">
                <a:latin typeface="Gill Sans MT" panose="020B0502020104020203" pitchFamily="34" charset="0"/>
                <a:ea typeface="Times New Roman" panose="02020603050405020304" pitchFamily="18" charset="0"/>
                <a:cs typeface="Times New Roman" panose="02020603050405020304" pitchFamily="18" charset="0"/>
              </a:rPr>
              <a:t>Lovely image of six young people at the Contoocook Depot with the covered railroad bridge visible on the right.  Perhaps they were preparing to embark for a trip to the city?</a:t>
            </a:r>
          </a:p>
          <a:p>
            <a:pPr marR="0">
              <a:spcBef>
                <a:spcPts val="0"/>
              </a:spcBef>
              <a:spcAft>
                <a:spcPts val="0"/>
              </a:spcAft>
            </a:pPr>
            <a:endParaRPr lang="en-US" sz="1050" i="1" dirty="0">
              <a:latin typeface="Gill Sans MT" panose="020B0502020104020203" pitchFamily="34" charset="0"/>
              <a:ea typeface="Times New Roman" panose="02020603050405020304" pitchFamily="18" charset="0"/>
              <a:cs typeface="Times New Roman" panose="02020603050405020304" pitchFamily="18" charset="0"/>
            </a:endParaRPr>
          </a:p>
          <a:p>
            <a:pPr marR="0">
              <a:spcBef>
                <a:spcPts val="0"/>
              </a:spcBef>
              <a:spcAft>
                <a:spcPts val="0"/>
              </a:spcAft>
            </a:pPr>
            <a:r>
              <a:rPr lang="en-US" sz="1050" i="1" dirty="0" smtClean="0">
                <a:latin typeface="Gill Sans MT" panose="020B0502020104020203" pitchFamily="34" charset="0"/>
                <a:ea typeface="Times New Roman" panose="02020603050405020304" pitchFamily="18" charset="0"/>
                <a:cs typeface="Times New Roman" panose="02020603050405020304" pitchFamily="18" charset="0"/>
              </a:rPr>
              <a:t>Hand-written on the reverse</a:t>
            </a:r>
          </a:p>
          <a:p>
            <a:pPr marR="0">
              <a:spcBef>
                <a:spcPts val="0"/>
              </a:spcBef>
              <a:spcAft>
                <a:spcPts val="0"/>
              </a:spcAft>
            </a:pPr>
            <a:r>
              <a:rPr lang="en-US" sz="1050" i="1" dirty="0" smtClean="0">
                <a:latin typeface="Gill Sans MT" panose="020B0502020104020203" pitchFamily="34" charset="0"/>
                <a:ea typeface="Times New Roman" panose="02020603050405020304" pitchFamily="18" charset="0"/>
                <a:cs typeface="Times New Roman" panose="02020603050405020304" pitchFamily="18" charset="0"/>
              </a:rPr>
              <a:t>“Alice Fifield</a:t>
            </a:r>
          </a:p>
          <a:p>
            <a:pPr marR="0">
              <a:spcBef>
                <a:spcPts val="0"/>
              </a:spcBef>
              <a:spcAft>
                <a:spcPts val="0"/>
              </a:spcAft>
            </a:pPr>
            <a:r>
              <a:rPr lang="en-US" sz="1050" i="1" dirty="0" smtClean="0">
                <a:latin typeface="Gill Sans MT" panose="020B0502020104020203" pitchFamily="34" charset="0"/>
                <a:ea typeface="Times New Roman" panose="02020603050405020304" pitchFamily="18" charset="0"/>
                <a:cs typeface="Times New Roman" panose="02020603050405020304" pitchFamily="18" charset="0"/>
              </a:rPr>
              <a:t>Richard Clough</a:t>
            </a:r>
          </a:p>
          <a:p>
            <a:pPr marR="0">
              <a:spcBef>
                <a:spcPts val="0"/>
              </a:spcBef>
              <a:spcAft>
                <a:spcPts val="0"/>
              </a:spcAft>
            </a:pPr>
            <a:r>
              <a:rPr lang="en-US" sz="1050" i="1" dirty="0" smtClean="0">
                <a:latin typeface="Gill Sans MT" panose="020B0502020104020203" pitchFamily="34" charset="0"/>
                <a:ea typeface="Times New Roman" panose="02020603050405020304" pitchFamily="18" charset="0"/>
                <a:cs typeface="Times New Roman" panose="02020603050405020304" pitchFamily="18" charset="0"/>
              </a:rPr>
              <a:t>James Purrington</a:t>
            </a:r>
          </a:p>
          <a:p>
            <a:pPr marR="0">
              <a:spcBef>
                <a:spcPts val="0"/>
              </a:spcBef>
              <a:spcAft>
                <a:spcPts val="0"/>
              </a:spcAft>
            </a:pPr>
            <a:r>
              <a:rPr lang="en-US" sz="1050" i="1" dirty="0" smtClean="0">
                <a:latin typeface="Gill Sans MT" panose="020B0502020104020203" pitchFamily="34" charset="0"/>
                <a:ea typeface="Times New Roman" panose="02020603050405020304" pitchFamily="18" charset="0"/>
                <a:cs typeface="Times New Roman" panose="02020603050405020304" pitchFamily="18" charset="0"/>
              </a:rPr>
              <a:t>Allice True (I think)</a:t>
            </a:r>
          </a:p>
          <a:p>
            <a:pPr marR="0">
              <a:spcBef>
                <a:spcPts val="0"/>
              </a:spcBef>
              <a:spcAft>
                <a:spcPts val="0"/>
              </a:spcAft>
            </a:pPr>
            <a:r>
              <a:rPr lang="en-US" sz="1050" i="1" dirty="0" smtClean="0">
                <a:latin typeface="Gill Sans MT" panose="020B0502020104020203" pitchFamily="34" charset="0"/>
                <a:ea typeface="Times New Roman" panose="02020603050405020304" pitchFamily="18" charset="0"/>
                <a:cs typeface="Times New Roman" panose="02020603050405020304" pitchFamily="18" charset="0"/>
              </a:rPr>
              <a:t>Almond Corliss (I think)”</a:t>
            </a:r>
          </a:p>
          <a:p>
            <a:pPr marR="0">
              <a:spcBef>
                <a:spcPts val="0"/>
              </a:spcBef>
              <a:spcAft>
                <a:spcPts val="0"/>
              </a:spcAft>
            </a:pPr>
            <a:endParaRPr lang="en-US" sz="1050" i="1" dirty="0" smtClean="0">
              <a:latin typeface="Gill Sans MT" panose="020B0502020104020203" pitchFamily="34" charset="0"/>
              <a:ea typeface="Times New Roman" panose="02020603050405020304" pitchFamily="18" charset="0"/>
              <a:cs typeface="Times New Roman" panose="02020603050405020304" pitchFamily="18" charset="0"/>
            </a:endParaRPr>
          </a:p>
          <a:p>
            <a:pPr marR="0">
              <a:spcBef>
                <a:spcPts val="0"/>
              </a:spcBef>
              <a:spcAft>
                <a:spcPts val="0"/>
              </a:spcAft>
            </a:pPr>
            <a:r>
              <a:rPr lang="en-US" sz="1050" i="1" dirty="0" smtClean="0">
                <a:latin typeface="Gill Sans MT" panose="020B0502020104020203" pitchFamily="34" charset="0"/>
                <a:ea typeface="Times New Roman" panose="02020603050405020304" pitchFamily="18" charset="0"/>
                <a:cs typeface="Times New Roman" panose="02020603050405020304" pitchFamily="18" charset="0"/>
              </a:rPr>
              <a:t>No indication is given as to the order of names or individuals.  However, Allice Fifield, Richard Clough, and James Purrington were all 1912 </a:t>
            </a:r>
            <a:r>
              <a:rPr lang="en-US" sz="1050" i="1" dirty="0">
                <a:latin typeface="Gill Sans MT" panose="020B0502020104020203" pitchFamily="34" charset="0"/>
                <a:ea typeface="Times New Roman" panose="02020603050405020304" pitchFamily="18" charset="0"/>
                <a:cs typeface="Times New Roman" panose="02020603050405020304" pitchFamily="18" charset="0"/>
              </a:rPr>
              <a:t>graduates of Hopkinton High </a:t>
            </a:r>
            <a:r>
              <a:rPr lang="en-US" sz="1050" i="1" dirty="0" smtClean="0">
                <a:latin typeface="Gill Sans MT" panose="020B0502020104020203" pitchFamily="34" charset="0"/>
                <a:ea typeface="Times New Roman" panose="02020603050405020304" pitchFamily="18" charset="0"/>
                <a:cs typeface="Times New Roman" panose="02020603050405020304" pitchFamily="18" charset="0"/>
              </a:rPr>
              <a:t>School, and the </a:t>
            </a:r>
            <a:r>
              <a:rPr lang="en-US" sz="1050" i="1" dirty="0">
                <a:latin typeface="Gill Sans MT" panose="020B0502020104020203" pitchFamily="34" charset="0"/>
                <a:ea typeface="Times New Roman" panose="02020603050405020304" pitchFamily="18" charset="0"/>
                <a:cs typeface="Times New Roman" panose="02020603050405020304" pitchFamily="18" charset="0"/>
              </a:rPr>
              <a:t>males served in WWI.  </a:t>
            </a:r>
            <a:r>
              <a:rPr lang="en-US" sz="1050" i="1" dirty="0" smtClean="0">
                <a:latin typeface="Gill Sans MT" panose="020B0502020104020203" pitchFamily="34" charset="0"/>
                <a:ea typeface="Times New Roman" panose="02020603050405020304" pitchFamily="18" charset="0"/>
                <a:cs typeface="Times New Roman" panose="02020603050405020304" pitchFamily="18" charset="0"/>
              </a:rPr>
              <a:t>Although the photo </a:t>
            </a:r>
            <a:r>
              <a:rPr lang="en-US" sz="1050" i="1" dirty="0">
                <a:latin typeface="Gill Sans MT" panose="020B0502020104020203" pitchFamily="34" charset="0"/>
                <a:ea typeface="Times New Roman" panose="02020603050405020304" pitchFamily="18" charset="0"/>
                <a:cs typeface="Times New Roman" panose="02020603050405020304" pitchFamily="18" charset="0"/>
              </a:rPr>
              <a:t>is not </a:t>
            </a:r>
            <a:r>
              <a:rPr lang="en-US" sz="1050" i="1" dirty="0" smtClean="0">
                <a:latin typeface="Gill Sans MT" panose="020B0502020104020203" pitchFamily="34" charset="0"/>
                <a:ea typeface="Times New Roman" panose="02020603050405020304" pitchFamily="18" charset="0"/>
                <a:cs typeface="Times New Roman" panose="02020603050405020304" pitchFamily="18" charset="0"/>
              </a:rPr>
              <a:t>dated, it was likely taken sometime between </a:t>
            </a:r>
            <a:r>
              <a:rPr lang="en-US" sz="1050" i="1" dirty="0">
                <a:latin typeface="Gill Sans MT" panose="020B0502020104020203" pitchFamily="34" charset="0"/>
                <a:ea typeface="Times New Roman" panose="02020603050405020304" pitchFamily="18" charset="0"/>
                <a:cs typeface="Times New Roman" panose="02020603050405020304" pitchFamily="18" charset="0"/>
              </a:rPr>
              <a:t>graduation </a:t>
            </a:r>
            <a:r>
              <a:rPr lang="en-US" sz="1050" i="1" dirty="0" smtClean="0">
                <a:latin typeface="Gill Sans MT" panose="020B0502020104020203" pitchFamily="34" charset="0"/>
                <a:ea typeface="Times New Roman" panose="02020603050405020304" pitchFamily="18" charset="0"/>
                <a:cs typeface="Times New Roman" panose="02020603050405020304" pitchFamily="18" charset="0"/>
              </a:rPr>
              <a:t>in 1912 and the U.S.’s entry into WWI in 1918.  Gift of Kathleen Sorokin Little, HHS collection.</a:t>
            </a:r>
            <a:endParaRPr lang="en-US" sz="1050" i="1" dirty="0">
              <a:latin typeface="Gill Sans MT" panose="020B0502020104020203" pitchFamily="34" charset="0"/>
              <a:ea typeface="Times New Roman" panose="02020603050405020304" pitchFamily="18" charset="0"/>
              <a:cs typeface="Times New Roman" panose="02020603050405020304" pitchFamily="18" charset="0"/>
            </a:endParaRPr>
          </a:p>
        </p:txBody>
      </p:sp>
      <p:sp>
        <p:nvSpPr>
          <p:cNvPr id="13" name="TextBox 12"/>
          <p:cNvSpPr txBox="1"/>
          <p:nvPr/>
        </p:nvSpPr>
        <p:spPr>
          <a:xfrm>
            <a:off x="783869" y="1053200"/>
            <a:ext cx="4370692" cy="738664"/>
          </a:xfrm>
          <a:prstGeom prst="rect">
            <a:avLst/>
          </a:prstGeom>
          <a:noFill/>
        </p:spPr>
        <p:txBody>
          <a:bodyPr wrap="square" rtlCol="0">
            <a:spAutoFit/>
          </a:bodyPr>
          <a:lstStyle/>
          <a:p>
            <a:r>
              <a:rPr lang="en-US" sz="1050" i="1" dirty="0" smtClean="0">
                <a:latin typeface="Gill Sans MT" panose="020B0502020104020203" pitchFamily="34" charset="0"/>
              </a:rPr>
              <a:t>For all of the Contoocook Village stops near the Depot (Stops 4a 4d), park in the Municipal Parking Lot beside the Contoocook Railroad Museum located at 896 Main St.  If you’d like, you can get out of your car and explore the different stops in Contoocook Village on foot.</a:t>
            </a:r>
            <a:endParaRPr lang="en-US" sz="1050" i="1" dirty="0">
              <a:latin typeface="Gill Sans MT" panose="020B0502020104020203"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304" y="1984516"/>
            <a:ext cx="6580590" cy="4572000"/>
          </a:xfrm>
          <a:prstGeom prst="rect">
            <a:avLst/>
          </a:prstGeom>
        </p:spPr>
      </p:pic>
    </p:spTree>
    <p:extLst>
      <p:ext uri="{BB962C8B-B14F-4D97-AF65-F5344CB8AC3E}">
        <p14:creationId xmlns:p14="http://schemas.microsoft.com/office/powerpoint/2010/main" val="17360928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0512" y="1137685"/>
            <a:ext cx="4416445" cy="2567135"/>
          </a:xfrm>
          <a:prstGeom prst="rect">
            <a:avLst/>
          </a:prstGeom>
        </p:spPr>
      </p:pic>
      <p:sp>
        <p:nvSpPr>
          <p:cNvPr id="6" name="Text Box 2"/>
          <p:cNvSpPr txBox="1">
            <a:spLocks noChangeArrowheads="1"/>
          </p:cNvSpPr>
          <p:nvPr/>
        </p:nvSpPr>
        <p:spPr bwMode="auto">
          <a:xfrm>
            <a:off x="785099" y="2221408"/>
            <a:ext cx="3680226" cy="4439933"/>
          </a:xfrm>
          <a:prstGeom prst="rect">
            <a:avLst/>
          </a:prstGeom>
          <a:noFill/>
          <a:ln w="9525">
            <a:noFill/>
            <a:miter lim="800000"/>
            <a:headEnd/>
            <a:tailEnd/>
          </a:ln>
        </p:spPr>
        <p:txBody>
          <a:bodyPr rot="0" vert="horz" wrap="square" lIns="91440" tIns="45720" rIns="91440" bIns="45720" anchor="t" anchorCtr="0">
            <a:spAutoFit/>
          </a:bodyPr>
          <a:lstStyle/>
          <a:p>
            <a:pPr indent="227013">
              <a:lnSpc>
                <a:spcPct val="107000"/>
              </a:lnSpc>
            </a:pPr>
            <a:r>
              <a:rPr lang="en-US" sz="1200" dirty="0">
                <a:latin typeface="Gill Sans MT" panose="020B0502020104020203" pitchFamily="34" charset="0"/>
                <a:ea typeface="Calibri" panose="020F0502020204030204" pitchFamily="34" charset="0"/>
                <a:cs typeface="Times New Roman" panose="02020603050405020304" pitchFamily="18" charset="0"/>
              </a:rPr>
              <a:t>On March 12, 1878, Hopkinton voters authorized up to $200 to be spent on building two tramp houses, one in each village. The town report of 1879 indicates a prompt response with payments to various individuals for lumber, labor, nails, blacksmith work, bedding, and rent of land for “tramp’s house.” This expenditure was most likely in response to a large increase in numbers of itinerants occurring locally and nationwide, many being Civil War veterans who, for various reasons, found themselves unable or uninterested in returning to their previous homes and lifestyles. The nation’s economy was in shambles and many of these men were looking for some way to scratch out an existence. Many were rail-borne, some getting work building and maintaining the country’s ever-expanding system of railroads and others riding the rails to short-term jobs in fields and factories, near and far away. With each succeeding down-turn in the economy, the number of transients nationwide would temporarily increase, especially leading up to WWI and again during the Great Depression, at which time it is said that more than a million men, as well as women and children, became American hoboes</a:t>
            </a:r>
            <a:r>
              <a:rPr lang="en-US" sz="1200" dirty="0" smtClean="0">
                <a:latin typeface="Gill Sans MT" panose="020B0502020104020203" pitchFamily="34" charset="0"/>
                <a:ea typeface="Calibri" panose="020F0502020204030204" pitchFamily="34" charset="0"/>
                <a:cs typeface="Times New Roman" panose="02020603050405020304" pitchFamily="18" charset="0"/>
              </a:rPr>
              <a:t>.</a:t>
            </a:r>
          </a:p>
        </p:txBody>
      </p:sp>
      <p:grpSp>
        <p:nvGrpSpPr>
          <p:cNvPr id="7" name="Group 6"/>
          <p:cNvGrpSpPr/>
          <p:nvPr/>
        </p:nvGrpSpPr>
        <p:grpSpPr>
          <a:xfrm>
            <a:off x="202872" y="7014210"/>
            <a:ext cx="2422340" cy="457200"/>
            <a:chOff x="202872" y="7014210"/>
            <a:chExt cx="2422340" cy="457200"/>
          </a:xfrm>
        </p:grpSpPr>
        <p:sp>
          <p:nvSpPr>
            <p:cNvPr id="8" name="Title 1"/>
            <p:cNvSpPr txBox="1">
              <a:spLocks/>
            </p:cNvSpPr>
            <p:nvPr/>
          </p:nvSpPr>
          <p:spPr>
            <a:xfrm>
              <a:off x="577316" y="7090885"/>
              <a:ext cx="2047896" cy="380525"/>
            </a:xfrm>
            <a:prstGeom prst="rect">
              <a:avLst/>
            </a:prstGeom>
          </p:spPr>
          <p:txBody>
            <a:bodyPr vert="horz" lIns="91440" tIns="45720" rIns="91440" bIns="45720" rtlCol="0" anchor="b">
              <a:normAutofit/>
            </a:bodyPr>
            <a:lstStyle>
              <a:lvl1pPr algn="l" defTabSz="1005840" rtl="0" eaLnBrk="1" latinLnBrk="0" hangingPunct="1">
                <a:lnSpc>
                  <a:spcPct val="85000"/>
                </a:lnSpc>
                <a:spcBef>
                  <a:spcPct val="0"/>
                </a:spcBef>
                <a:buNone/>
                <a:defRPr sz="7260" kern="1200" spc="-55" baseline="0">
                  <a:solidFill>
                    <a:schemeClr val="tx1"/>
                  </a:solidFill>
                  <a:latin typeface="+mj-lt"/>
                  <a:ea typeface="+mj-ea"/>
                  <a:cs typeface="+mj-cs"/>
                </a:defRPr>
              </a:lvl1pPr>
            </a:lstStyle>
            <a:p>
              <a:r>
                <a:rPr lang="en-US" sz="1100" cap="small" dirty="0">
                  <a:latin typeface="Felix Titling" panose="04060505060202020A04" pitchFamily="82" charset="0"/>
                </a:rPr>
                <a:t>Hopkinton Historical Society</a:t>
              </a:r>
              <a:br>
                <a:rPr lang="en-US" sz="1100" cap="small" dirty="0">
                  <a:latin typeface="Felix Titling" panose="04060505060202020A04" pitchFamily="82" charset="0"/>
                </a:rPr>
              </a:br>
              <a:r>
                <a:rPr lang="en-US" sz="1050" i="1" dirty="0">
                  <a:latin typeface="Gill Sans MT" panose="020B0502020104020203" pitchFamily="34" charset="0"/>
                </a:rPr>
                <a:t>Celebrating Hopkinton History Since 1859</a:t>
              </a:r>
              <a:endParaRPr lang="en-US" sz="1100" i="1" dirty="0">
                <a:latin typeface="Gill Sans MT" panose="020B0502020104020203"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72" y="7014210"/>
              <a:ext cx="374444" cy="457200"/>
            </a:xfrm>
            <a:prstGeom prst="rect">
              <a:avLst/>
            </a:prstGeom>
          </p:spPr>
        </p:pic>
      </p:grpSp>
      <p:sp>
        <p:nvSpPr>
          <p:cNvPr id="5" name="TextBox 4"/>
          <p:cNvSpPr txBox="1"/>
          <p:nvPr/>
        </p:nvSpPr>
        <p:spPr>
          <a:xfrm>
            <a:off x="5103627" y="4975513"/>
            <a:ext cx="4385981" cy="1600438"/>
          </a:xfrm>
          <a:prstGeom prst="rect">
            <a:avLst/>
          </a:prstGeom>
          <a:noFill/>
        </p:spPr>
        <p:txBody>
          <a:bodyPr wrap="square" rtlCol="0">
            <a:spAutoFit/>
          </a:bodyPr>
          <a:lstStyle/>
          <a:p>
            <a:pPr algn="r"/>
            <a:r>
              <a:rPr lang="en-US" sz="1400" i="1" dirty="0"/>
              <a:t>“Tramps have been numerous here lately, five being entertained Sunday night and five on Monday.  Three of them were arrested Tuesday for stealing a horse, but were released Wednesday morning on the arrival of the sheriffs from Hillsboro, the men proving not to be the parties wanted.”</a:t>
            </a:r>
          </a:p>
          <a:p>
            <a:pPr algn="r"/>
            <a:r>
              <a:rPr lang="en-US" sz="1400" dirty="0"/>
              <a:t>Kearsarge Independent, January 3, 1908</a:t>
            </a:r>
          </a:p>
        </p:txBody>
      </p:sp>
      <p:sp>
        <p:nvSpPr>
          <p:cNvPr id="10" name="TextBox 9"/>
          <p:cNvSpPr txBox="1"/>
          <p:nvPr/>
        </p:nvSpPr>
        <p:spPr>
          <a:xfrm>
            <a:off x="5103627" y="3704820"/>
            <a:ext cx="4530214" cy="900246"/>
          </a:xfrm>
          <a:prstGeom prst="rect">
            <a:avLst/>
          </a:prstGeom>
          <a:noFill/>
        </p:spPr>
        <p:txBody>
          <a:bodyPr wrap="square" rtlCol="0">
            <a:spAutoFit/>
          </a:bodyPr>
          <a:lstStyle/>
          <a:p>
            <a:pPr algn="r"/>
            <a:r>
              <a:rPr lang="en-US" sz="1050" i="1" dirty="0">
                <a:latin typeface="Gill Sans MT" panose="020B0502020104020203" pitchFamily="34" charset="0"/>
              </a:rPr>
              <a:t>Image of what is believed to be the Tramp House that was located near the Contoocook Depot.  </a:t>
            </a:r>
            <a:r>
              <a:rPr lang="en-US" sz="1050" i="1" dirty="0" smtClean="0">
                <a:latin typeface="Gill Sans MT" panose="020B0502020104020203" pitchFamily="34" charset="0"/>
              </a:rPr>
              <a:t>The tramp house was located where the Contoocook Riverway Park is located today.  The shoreline in the image does not match up with the shoreline today due to changes in the flow of the Contoocook River following construction of the Hopkinton-Everett Dam.  HHS </a:t>
            </a:r>
            <a:r>
              <a:rPr lang="en-US" sz="1050" i="1" dirty="0">
                <a:latin typeface="Gill Sans MT" panose="020B0502020104020203" pitchFamily="34" charset="0"/>
              </a:rPr>
              <a:t>collection.</a:t>
            </a:r>
          </a:p>
        </p:txBody>
      </p:sp>
      <p:sp>
        <p:nvSpPr>
          <p:cNvPr id="11" name="Title 1"/>
          <p:cNvSpPr txBox="1">
            <a:spLocks/>
          </p:cNvSpPr>
          <p:nvPr/>
        </p:nvSpPr>
        <p:spPr>
          <a:xfrm>
            <a:off x="783869" y="321851"/>
            <a:ext cx="7770114" cy="815834"/>
          </a:xfrm>
          <a:prstGeom prst="rect">
            <a:avLst/>
          </a:prstGeom>
        </p:spPr>
        <p:txBody>
          <a:bodyPr vert="horz" lIns="91440" tIns="45720" rIns="91440" bIns="45720" rtlCol="0" anchor="b">
            <a:normAutofit/>
          </a:bodyPr>
          <a:lstStyle>
            <a:lvl1pPr algn="l" defTabSz="1005840" rtl="0" eaLnBrk="1" latinLnBrk="0" hangingPunct="1">
              <a:lnSpc>
                <a:spcPct val="85000"/>
              </a:lnSpc>
              <a:spcBef>
                <a:spcPct val="0"/>
              </a:spcBef>
              <a:buNone/>
              <a:defRPr sz="7260" kern="1200" spc="-55" baseline="0">
                <a:solidFill>
                  <a:schemeClr val="tx1"/>
                </a:solidFill>
                <a:latin typeface="+mj-lt"/>
                <a:ea typeface="+mj-ea"/>
                <a:cs typeface="+mj-cs"/>
              </a:defRPr>
            </a:lvl1pPr>
          </a:lstStyle>
          <a:p>
            <a:r>
              <a:rPr lang="en-US" sz="2400" dirty="0" smtClean="0">
                <a:latin typeface="Bernard MT Condensed" panose="02050806060905020404" pitchFamily="18" charset="0"/>
              </a:rPr>
              <a:t>Stop #4b Contoocook Depot: Tramp House</a:t>
            </a:r>
            <a:br>
              <a:rPr lang="en-US" sz="2400" dirty="0" smtClean="0">
                <a:latin typeface="Bernard MT Condensed" panose="02050806060905020404" pitchFamily="18" charset="0"/>
              </a:rPr>
            </a:br>
            <a:r>
              <a:rPr lang="en-US" sz="2400" dirty="0" smtClean="0">
                <a:latin typeface="Bernard MT Condensed" panose="02050806060905020404" pitchFamily="18" charset="0"/>
              </a:rPr>
              <a:t>896 Main St., Contoocook</a:t>
            </a:r>
            <a:endParaRPr lang="en-US" sz="2400" dirty="0">
              <a:latin typeface="Bernard MT Condensed" panose="02050806060905020404" pitchFamily="18" charset="0"/>
            </a:endParaRPr>
          </a:p>
        </p:txBody>
      </p:sp>
      <p:sp>
        <p:nvSpPr>
          <p:cNvPr id="12" name="TextBox 11"/>
          <p:cNvSpPr txBox="1"/>
          <p:nvPr/>
        </p:nvSpPr>
        <p:spPr>
          <a:xfrm>
            <a:off x="783869" y="1053200"/>
            <a:ext cx="4214851" cy="738664"/>
          </a:xfrm>
          <a:prstGeom prst="rect">
            <a:avLst/>
          </a:prstGeom>
          <a:noFill/>
        </p:spPr>
        <p:txBody>
          <a:bodyPr wrap="square" rtlCol="0">
            <a:spAutoFit/>
          </a:bodyPr>
          <a:lstStyle/>
          <a:p>
            <a:r>
              <a:rPr lang="en-US" sz="1050" i="1" dirty="0" smtClean="0">
                <a:latin typeface="Gill Sans MT" panose="020B0502020104020203" pitchFamily="34" charset="0"/>
              </a:rPr>
              <a:t>For all of the Contoocook Village stops near the Depot (Stops 4a 4d), park in the Municipal Parking Lot beside the Contoocook Railroad Museum located at 896 Main St.  If you’d like, you can get out of your car and explore the different stops in Contoocook Village on foot.</a:t>
            </a:r>
            <a:endParaRPr lang="en-US" sz="1050" i="1" dirty="0">
              <a:latin typeface="Gill Sans MT" panose="020B0502020104020203" pitchFamily="34" charset="0"/>
            </a:endParaRPr>
          </a:p>
        </p:txBody>
      </p:sp>
    </p:spTree>
    <p:extLst>
      <p:ext uri="{BB962C8B-B14F-4D97-AF65-F5344CB8AC3E}">
        <p14:creationId xmlns:p14="http://schemas.microsoft.com/office/powerpoint/2010/main" val="8809039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783869" y="1868539"/>
            <a:ext cx="8807140" cy="5032788"/>
          </a:xfrm>
          <a:prstGeom prst="rect">
            <a:avLst/>
          </a:prstGeom>
          <a:noFill/>
          <a:ln w="9525">
            <a:noFill/>
            <a:miter lim="800000"/>
            <a:headEnd/>
            <a:tailEnd/>
          </a:ln>
        </p:spPr>
        <p:txBody>
          <a:bodyPr rot="0" vert="horz" wrap="square" lIns="91440" tIns="45720" rIns="91440" bIns="45720" anchor="t" anchorCtr="0">
            <a:spAutoFit/>
          </a:bodyPr>
          <a:lstStyle/>
          <a:p>
            <a:pPr indent="227013">
              <a:lnSpc>
                <a:spcPct val="107000"/>
              </a:lnSpc>
            </a:pPr>
            <a:r>
              <a:rPr lang="en-US" sz="1200" dirty="0" smtClean="0">
                <a:latin typeface="Gill Sans MT" panose="020B0502020104020203" pitchFamily="34" charset="0"/>
                <a:ea typeface="Calibri" panose="020F0502020204030204" pitchFamily="34" charset="0"/>
                <a:cs typeface="Times New Roman" panose="02020603050405020304" pitchFamily="18" charset="0"/>
              </a:rPr>
              <a:t>Most </a:t>
            </a:r>
            <a:r>
              <a:rPr lang="en-US" sz="1200" dirty="0">
                <a:latin typeface="Gill Sans MT" panose="020B0502020104020203" pitchFamily="34" charset="0"/>
                <a:ea typeface="Calibri" panose="020F0502020204030204" pitchFamily="34" charset="0"/>
                <a:cs typeface="Times New Roman" panose="02020603050405020304" pitchFamily="18" charset="0"/>
              </a:rPr>
              <a:t>hoboes were honest people who simply wanted to find decent jobs. They gathered in camps known as “jungles,” usually located on the sunny side of hills for warmth, with trees and brush for shelter and a source of water for drinking, bathing, and washing their clothes, and within walking distance of railroad tracks. They often shared a meal, such as a “mulligan stew,” made by boiling water and adding scraps of meat and vegetables, each person contributing whatever he might have. Hoboes would always clean their camp area before moving on. They did not steal from each other, although gangs of robbers targeted hoboes on known pay days. Hoboes formed a loose brotherhood and developed a code of symbols, sometimes engraved on fence posts, to indicate matters of survival such as where food, meals, or a place to sleep might be offered, where work was available, where medical help might be found, and where dogs or police officers hung out. </a:t>
            </a:r>
          </a:p>
          <a:p>
            <a:pPr indent="227013">
              <a:lnSpc>
                <a:spcPct val="107000"/>
              </a:lnSpc>
            </a:pPr>
            <a:r>
              <a:rPr lang="en-US" sz="1200" dirty="0">
                <a:latin typeface="Gill Sans MT" panose="020B0502020104020203" pitchFamily="34" charset="0"/>
                <a:ea typeface="Calibri" panose="020F0502020204030204" pitchFamily="34" charset="0"/>
                <a:cs typeface="Times New Roman" panose="02020603050405020304" pitchFamily="18" charset="0"/>
              </a:rPr>
              <a:t>As is human nature, the itinerants themselves developed a hierarchy with the label “hobo” indicating superiority, one who works hard and moves quickly, “tramp” meaning one who loafs and walks, and “bum” defining one who loafs and sits. It is certain that hoboes boarding a moving train (once it was out of the range of the railroad police) and riding it safely (sometimes lying on rods underneath a boxcar) demonstrated strength, skill, initiative, and resilience, traits that many employers might value highly. In fact, the hoboes among us have included such highly successful individuals as TV host Art Linkletter, oil tycoon H.L. Hunt, writer Carl Sandburg, and Supreme Court Justice William O. Douglas. </a:t>
            </a:r>
          </a:p>
          <a:p>
            <a:pPr indent="227013">
              <a:lnSpc>
                <a:spcPct val="107000"/>
              </a:lnSpc>
            </a:pPr>
            <a:r>
              <a:rPr lang="en-US" sz="1200" dirty="0">
                <a:latin typeface="Gill Sans MT" panose="020B0502020104020203" pitchFamily="34" charset="0"/>
                <a:ea typeface="Calibri" panose="020F0502020204030204" pitchFamily="34" charset="0"/>
                <a:cs typeface="Times New Roman" panose="02020603050405020304" pitchFamily="18" charset="0"/>
              </a:rPr>
              <a:t>Here in Hopkinton, the two tramp houses offered itinerants shelter over many decades, with various repairs recorded as late as 1934. A town Tramp Department existed in the early 1900’s to assure help for tramps. The 1914 town report shows that Oscar N. Chase had been paid $45.00 for the care of 180 tramps and Frank H. Mills had been paid $40.25 for the care of 161 tramps. Taxpayers paid an additional $19.50 for wood and $4.00 for bedding while H. P Wilson was paid $2.00 for rent of the land for the tramp house. The 1915 town report included an article for the town meeting, “To see what action the town will take in relation to tramps, and pass any vote relating thereto.” The statistics recorded in that annual report included Oscar N. Chase being paid $87.50 for the care of 350 tramps and Frank H. Mills being paid $61.25 for the care of 245 tramps. Costs for wood, quilts, food, coffee, and rent had brought the Tramp Department expenditures to a total of $205.25. By 1918, the town report no longer showed a Tramp Department but rather oversight of tramps under the Police Department (with Oscar N. Chase and Frank H. Mills continuing to be involved). Starting in 1918, the town property list included “tramp house and cage” and these continue to be listed through the 1920’s; starting in 1930, more generic terms such as “town hall, lands, and buildings” replaced specific listings.  After 1946, care of tramps is no longer mentioned in town reports</a:t>
            </a:r>
            <a:r>
              <a:rPr lang="en-US" sz="1200" dirty="0" smtClean="0">
                <a:latin typeface="Gill Sans MT" panose="020B0502020104020203" pitchFamily="34" charset="0"/>
                <a:ea typeface="Calibri" panose="020F0502020204030204" pitchFamily="34" charset="0"/>
                <a:cs typeface="Times New Roman" panose="02020603050405020304" pitchFamily="18" charset="0"/>
              </a:rPr>
              <a:t>.</a:t>
            </a:r>
          </a:p>
          <a:p>
            <a:pPr indent="227013" algn="r">
              <a:lnSpc>
                <a:spcPct val="107000"/>
              </a:lnSpc>
            </a:pPr>
            <a:r>
              <a:rPr lang="en-US" sz="1200" i="1" dirty="0" smtClean="0">
                <a:latin typeface="Gill Sans MT" panose="020B0502020104020203" pitchFamily="34" charset="0"/>
                <a:ea typeface="Calibri" panose="020F0502020204030204" pitchFamily="34" charset="0"/>
                <a:cs typeface="Times New Roman" panose="02020603050405020304" pitchFamily="18" charset="0"/>
              </a:rPr>
              <a:t>cont’d on next page</a:t>
            </a:r>
            <a:endParaRPr lang="en-US" sz="1200" i="1" dirty="0">
              <a:latin typeface="Gill Sans MT" panose="020B0502020104020203" pitchFamily="34" charset="0"/>
              <a:ea typeface="Calibri" panose="020F0502020204030204" pitchFamily="34" charset="0"/>
              <a:cs typeface="Times New Roman" panose="02020603050405020304" pitchFamily="18" charset="0"/>
            </a:endParaRPr>
          </a:p>
        </p:txBody>
      </p:sp>
      <p:grpSp>
        <p:nvGrpSpPr>
          <p:cNvPr id="7" name="Group 6"/>
          <p:cNvGrpSpPr/>
          <p:nvPr/>
        </p:nvGrpSpPr>
        <p:grpSpPr>
          <a:xfrm>
            <a:off x="202872" y="7014210"/>
            <a:ext cx="2422340" cy="457200"/>
            <a:chOff x="202872" y="7014210"/>
            <a:chExt cx="2422340" cy="457200"/>
          </a:xfrm>
        </p:grpSpPr>
        <p:sp>
          <p:nvSpPr>
            <p:cNvPr id="8" name="Title 1"/>
            <p:cNvSpPr txBox="1">
              <a:spLocks/>
            </p:cNvSpPr>
            <p:nvPr/>
          </p:nvSpPr>
          <p:spPr>
            <a:xfrm>
              <a:off x="577316" y="7090885"/>
              <a:ext cx="2047896" cy="380525"/>
            </a:xfrm>
            <a:prstGeom prst="rect">
              <a:avLst/>
            </a:prstGeom>
          </p:spPr>
          <p:txBody>
            <a:bodyPr vert="horz" lIns="91440" tIns="45720" rIns="91440" bIns="45720" rtlCol="0" anchor="b">
              <a:normAutofit/>
            </a:bodyPr>
            <a:lstStyle>
              <a:lvl1pPr algn="l" defTabSz="1005840" rtl="0" eaLnBrk="1" latinLnBrk="0" hangingPunct="1">
                <a:lnSpc>
                  <a:spcPct val="85000"/>
                </a:lnSpc>
                <a:spcBef>
                  <a:spcPct val="0"/>
                </a:spcBef>
                <a:buNone/>
                <a:defRPr sz="7260" kern="1200" spc="-55" baseline="0">
                  <a:solidFill>
                    <a:schemeClr val="tx1"/>
                  </a:solidFill>
                  <a:latin typeface="+mj-lt"/>
                  <a:ea typeface="+mj-ea"/>
                  <a:cs typeface="+mj-cs"/>
                </a:defRPr>
              </a:lvl1pPr>
            </a:lstStyle>
            <a:p>
              <a:r>
                <a:rPr lang="en-US" sz="1100" cap="small" dirty="0">
                  <a:latin typeface="Felix Titling" panose="04060505060202020A04" pitchFamily="82" charset="0"/>
                </a:rPr>
                <a:t>Hopkinton Historical Society</a:t>
              </a:r>
              <a:br>
                <a:rPr lang="en-US" sz="1100" cap="small" dirty="0">
                  <a:latin typeface="Felix Titling" panose="04060505060202020A04" pitchFamily="82" charset="0"/>
                </a:rPr>
              </a:br>
              <a:r>
                <a:rPr lang="en-US" sz="1050" i="1" dirty="0">
                  <a:latin typeface="Gill Sans MT" panose="020B0502020104020203" pitchFamily="34" charset="0"/>
                </a:rPr>
                <a:t>Celebrating Hopkinton History Since 1859</a:t>
              </a:r>
              <a:endParaRPr lang="en-US" sz="1100" i="1" dirty="0">
                <a:latin typeface="Gill Sans MT" panose="020B0502020104020203" pitchFamily="34"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72" y="7014210"/>
              <a:ext cx="374444" cy="457200"/>
            </a:xfrm>
            <a:prstGeom prst="rect">
              <a:avLst/>
            </a:prstGeom>
          </p:spPr>
        </p:pic>
      </p:grpSp>
      <p:sp>
        <p:nvSpPr>
          <p:cNvPr id="11" name="Title 1"/>
          <p:cNvSpPr txBox="1">
            <a:spLocks/>
          </p:cNvSpPr>
          <p:nvPr/>
        </p:nvSpPr>
        <p:spPr>
          <a:xfrm>
            <a:off x="783869" y="321851"/>
            <a:ext cx="7770114" cy="815834"/>
          </a:xfrm>
          <a:prstGeom prst="rect">
            <a:avLst/>
          </a:prstGeom>
        </p:spPr>
        <p:txBody>
          <a:bodyPr vert="horz" lIns="91440" tIns="45720" rIns="91440" bIns="45720" rtlCol="0" anchor="b">
            <a:normAutofit/>
          </a:bodyPr>
          <a:lstStyle>
            <a:lvl1pPr algn="l" defTabSz="1005840" rtl="0" eaLnBrk="1" latinLnBrk="0" hangingPunct="1">
              <a:lnSpc>
                <a:spcPct val="85000"/>
              </a:lnSpc>
              <a:spcBef>
                <a:spcPct val="0"/>
              </a:spcBef>
              <a:buNone/>
              <a:defRPr sz="7260" kern="1200" spc="-55" baseline="0">
                <a:solidFill>
                  <a:schemeClr val="tx1"/>
                </a:solidFill>
                <a:latin typeface="+mj-lt"/>
                <a:ea typeface="+mj-ea"/>
                <a:cs typeface="+mj-cs"/>
              </a:defRPr>
            </a:lvl1pPr>
          </a:lstStyle>
          <a:p>
            <a:r>
              <a:rPr lang="en-US" sz="2400" dirty="0" smtClean="0">
                <a:latin typeface="Bernard MT Condensed" panose="02050806060905020404" pitchFamily="18" charset="0"/>
              </a:rPr>
              <a:t>Stop #4b Contoocook Depot: Tramp House</a:t>
            </a:r>
            <a:br>
              <a:rPr lang="en-US" sz="2400" dirty="0" smtClean="0">
                <a:latin typeface="Bernard MT Condensed" panose="02050806060905020404" pitchFamily="18" charset="0"/>
              </a:rPr>
            </a:br>
            <a:r>
              <a:rPr lang="en-US" sz="2400" dirty="0" smtClean="0">
                <a:latin typeface="Bernard MT Condensed" panose="02050806060905020404" pitchFamily="18" charset="0"/>
              </a:rPr>
              <a:t>896 Main St., Contoocook</a:t>
            </a:r>
            <a:endParaRPr lang="en-US" sz="2400" dirty="0">
              <a:latin typeface="Bernard MT Condensed" panose="02050806060905020404" pitchFamily="18" charset="0"/>
            </a:endParaRPr>
          </a:p>
        </p:txBody>
      </p:sp>
      <p:sp>
        <p:nvSpPr>
          <p:cNvPr id="12" name="TextBox 11"/>
          <p:cNvSpPr txBox="1"/>
          <p:nvPr/>
        </p:nvSpPr>
        <p:spPr>
          <a:xfrm>
            <a:off x="783869" y="1053200"/>
            <a:ext cx="4214851" cy="738664"/>
          </a:xfrm>
          <a:prstGeom prst="rect">
            <a:avLst/>
          </a:prstGeom>
          <a:noFill/>
        </p:spPr>
        <p:txBody>
          <a:bodyPr wrap="square" rtlCol="0">
            <a:spAutoFit/>
          </a:bodyPr>
          <a:lstStyle/>
          <a:p>
            <a:r>
              <a:rPr lang="en-US" sz="1050" i="1" dirty="0" smtClean="0">
                <a:latin typeface="Gill Sans MT" panose="020B0502020104020203" pitchFamily="34" charset="0"/>
              </a:rPr>
              <a:t>For all of the Contoocook Village stops near the Depot (Stops 4a 4d), park in the Municipal Parking Lot beside the Contoocook Railroad Museum located at 896 Main St.  If you’d like, you can get out of your car and explore the different stops in Contoocook Village on foot.</a:t>
            </a:r>
            <a:endParaRPr lang="en-US" sz="1050" i="1" dirty="0">
              <a:latin typeface="Gill Sans MT" panose="020B0502020104020203" pitchFamily="34" charset="0"/>
            </a:endParaRPr>
          </a:p>
        </p:txBody>
      </p:sp>
    </p:spTree>
    <p:extLst>
      <p:ext uri="{BB962C8B-B14F-4D97-AF65-F5344CB8AC3E}">
        <p14:creationId xmlns:p14="http://schemas.microsoft.com/office/powerpoint/2010/main" val="32650761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685984" y="787500"/>
            <a:ext cx="4819466" cy="61397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lvl="0" indent="228600" defTabSz="914400" eaLnBrk="0" fontAlgn="base" hangingPunct="0">
              <a:spcBef>
                <a:spcPct val="0"/>
              </a:spcBef>
              <a:spcAft>
                <a:spcPct val="0"/>
              </a:spcAft>
            </a:pPr>
            <a:r>
              <a:rPr lang="en-US" altLang="en-US" sz="1200" dirty="0" smtClean="0">
                <a:latin typeface="Gill Sans MT" panose="020B0502020104020203" pitchFamily="34" charset="0"/>
              </a:rPr>
              <a:t>We proudly dedicate our 2020 “All…Aboard” Driving Tour to Hopkinton Historical Society Trustee Allita Paine.  </a:t>
            </a:r>
          </a:p>
          <a:p>
            <a:pPr lvl="0" indent="228600" defTabSz="914400" eaLnBrk="0" fontAlgn="base" hangingPunct="0">
              <a:spcBef>
                <a:spcPct val="0"/>
              </a:spcBef>
              <a:spcAft>
                <a:spcPct val="0"/>
              </a:spcAft>
            </a:pPr>
            <a:r>
              <a:rPr lang="en-US" altLang="en-US" sz="1200" dirty="0" smtClean="0">
                <a:latin typeface="Gill Sans MT" panose="020B0502020104020203" pitchFamily="34" charset="0"/>
              </a:rPr>
              <a:t>Allita has been a board member of the Society for ten years.  During that time she has filled many roles, including Secretary, Collections Committee Chair,  Vice President, and President.   Allita has also been a faithful volunteer at the Society’s table at the Farmers’ Market, as well as a regular contributor to our exhibits and programs.</a:t>
            </a:r>
          </a:p>
          <a:p>
            <a:pPr lvl="0" indent="228600" defTabSz="914400" eaLnBrk="0" fontAlgn="base" hangingPunct="0">
              <a:spcBef>
                <a:spcPct val="0"/>
              </a:spcBef>
              <a:spcAft>
                <a:spcPct val="0"/>
              </a:spcAft>
            </a:pPr>
            <a:r>
              <a:rPr lang="en-US" altLang="en-US" sz="1200" dirty="0" smtClean="0">
                <a:latin typeface="Gill Sans MT" panose="020B0502020104020203" pitchFamily="34" charset="0"/>
              </a:rPr>
              <a:t>We are so appreciative of Allita’s willingness to step up to almost any role that has been asked of her, and even more appreciative of her approach.  Allita is thoughtful, willing to put in the hard work, and realistic yet optimistic.  </a:t>
            </a:r>
          </a:p>
          <a:p>
            <a:pPr lvl="0" indent="228600" defTabSz="914400" eaLnBrk="0" fontAlgn="base" hangingPunct="0">
              <a:spcBef>
                <a:spcPct val="0"/>
              </a:spcBef>
              <a:spcAft>
                <a:spcPct val="0"/>
              </a:spcAft>
            </a:pPr>
            <a:r>
              <a:rPr lang="en-US" altLang="en-US" sz="1200" dirty="0" smtClean="0">
                <a:latin typeface="Gill Sans MT" panose="020B0502020104020203" pitchFamily="34" charset="0"/>
              </a:rPr>
              <a:t>One of Allita’s contributions has been development of the Society’s Learning from History Forums.  These forums begin with </a:t>
            </a:r>
            <a:r>
              <a:rPr lang="en-US" altLang="en-US" sz="1200" dirty="0">
                <a:latin typeface="Gill Sans MT" panose="020B0502020104020203" pitchFamily="34" charset="0"/>
              </a:rPr>
              <a:t>a look back in time at a particular topic to spark discussion by participants of current experiences and lessons learned, if any, from history. </a:t>
            </a:r>
            <a:r>
              <a:rPr lang="en-US" altLang="en-US" sz="1200" dirty="0" smtClean="0">
                <a:latin typeface="Gill Sans MT" panose="020B0502020104020203" pitchFamily="34" charset="0"/>
              </a:rPr>
              <a:t>  The forum provides a non-judgmental setting to share a variety of points of view, and has been a popular program.  </a:t>
            </a:r>
          </a:p>
          <a:p>
            <a:pPr lvl="0" indent="228600" defTabSz="914400" eaLnBrk="0" fontAlgn="base" hangingPunct="0">
              <a:spcBef>
                <a:spcPct val="0"/>
              </a:spcBef>
              <a:spcAft>
                <a:spcPct val="0"/>
              </a:spcAft>
            </a:pPr>
            <a:r>
              <a:rPr lang="en-US" altLang="en-US" sz="1200" dirty="0" smtClean="0">
                <a:latin typeface="Gill Sans MT" panose="020B0502020104020203" pitchFamily="34" charset="0"/>
              </a:rPr>
              <a:t>A second contribution has been researching and writing pieces for our summer exhibits.  Topics have included the 1918 Influenza Pandemic; Sugar Hill’s One-Room Schoolhouse; Use of Herbal Medicine by Native Americans and Early Colonists; and Hopkinton’s Tramp Houses.   Each piece has been a gem – thoroughly researched, well-written, and a meaningful contribution to the history of our town.</a:t>
            </a:r>
          </a:p>
          <a:p>
            <a:pPr lvl="0" indent="228600" defTabSz="914400" eaLnBrk="0" fontAlgn="base" hangingPunct="0">
              <a:spcBef>
                <a:spcPct val="0"/>
              </a:spcBef>
              <a:spcAft>
                <a:spcPct val="0"/>
              </a:spcAft>
            </a:pPr>
            <a:r>
              <a:rPr lang="en-US" altLang="en-US" sz="1200" dirty="0" smtClean="0">
                <a:latin typeface="Gill Sans MT" panose="020B0502020104020203" pitchFamily="34" charset="0"/>
              </a:rPr>
              <a:t>Finally, it was Allita who first suggested several years ago a summer exhibit on the history of the railroad in Hopkinton.  While no one could have imagined how the world would be turned upside down as the result of coronavirus (although Allita could tell us exactly what happened during the last pandemic!), we knew we would do whatever it takes to share the history of Hopkinton’s railroad.</a:t>
            </a:r>
          </a:p>
          <a:p>
            <a:pPr lvl="0" indent="228600" defTabSz="914400" eaLnBrk="0" fontAlgn="base" hangingPunct="0">
              <a:spcBef>
                <a:spcPct val="0"/>
              </a:spcBef>
              <a:spcAft>
                <a:spcPct val="0"/>
              </a:spcAft>
            </a:pPr>
            <a:r>
              <a:rPr lang="en-US" altLang="en-US" sz="1200" dirty="0" smtClean="0">
                <a:latin typeface="Gill Sans MT" panose="020B0502020104020203" pitchFamily="34" charset="0"/>
              </a:rPr>
              <a:t>Thank you, Allita, for your many contributions, and for the care and consideration you give to all matters.  We are most appreciative.</a:t>
            </a:r>
          </a:p>
          <a:p>
            <a:pPr lvl="0" indent="228600" defTabSz="914400" eaLnBrk="0" fontAlgn="base" hangingPunct="0">
              <a:spcBef>
                <a:spcPct val="0"/>
              </a:spcBef>
              <a:spcAft>
                <a:spcPct val="0"/>
              </a:spcAft>
            </a:pPr>
            <a:endParaRPr lang="en-US" altLang="en-US" sz="700" dirty="0" smtClean="0">
              <a:latin typeface="Gill Sans MT" panose="020B0502020104020203" pitchFamily="34" charset="0"/>
            </a:endParaRPr>
          </a:p>
          <a:p>
            <a:pPr lvl="0" algn="r" defTabSz="914400" eaLnBrk="0" fontAlgn="base" hangingPunct="0">
              <a:spcBef>
                <a:spcPct val="0"/>
              </a:spcBef>
              <a:spcAft>
                <a:spcPct val="0"/>
              </a:spcAft>
            </a:pPr>
            <a:r>
              <a:rPr lang="en-US" altLang="en-US" sz="1200" i="1" dirty="0" smtClean="0">
                <a:latin typeface="Gill Sans MT" panose="020B0502020104020203" pitchFamily="34" charset="0"/>
              </a:rPr>
              <a:t>The Staff and Trustees of Hopkinton Historical Society</a:t>
            </a:r>
          </a:p>
          <a:p>
            <a:pPr lvl="0" indent="228600" defTabSz="914400" eaLnBrk="0" fontAlgn="base" hangingPunct="0">
              <a:spcBef>
                <a:spcPct val="0"/>
              </a:spcBef>
              <a:spcAft>
                <a:spcPct val="0"/>
              </a:spcAft>
            </a:pPr>
            <a:endParaRPr lang="en-US" altLang="en-US" sz="1200" dirty="0">
              <a:latin typeface="Gill Sans MT" panose="020B0502020104020203" pitchFamily="34" charset="0"/>
            </a:endParaRPr>
          </a:p>
          <a:p>
            <a:pPr lvl="0" indent="228600" defTabSz="914400" eaLnBrk="0" fontAlgn="base" hangingPunct="0">
              <a:spcBef>
                <a:spcPct val="0"/>
              </a:spcBef>
              <a:spcAft>
                <a:spcPct val="0"/>
              </a:spcAft>
            </a:pPr>
            <a:endParaRPr lang="en-US" altLang="en-US" sz="1200" dirty="0" smtClean="0">
              <a:latin typeface="Gill Sans MT" panose="020B0502020104020203" pitchFamily="34" charset="0"/>
            </a:endParaRPr>
          </a:p>
          <a:p>
            <a:pPr lvl="0" indent="228600" defTabSz="914400" eaLnBrk="0" fontAlgn="base" hangingPunct="0">
              <a:spcBef>
                <a:spcPct val="0"/>
              </a:spcBef>
              <a:spcAft>
                <a:spcPct val="0"/>
              </a:spcAft>
            </a:pPr>
            <a:endParaRPr lang="en-US" altLang="en-US" sz="1200" dirty="0" smtClean="0">
              <a:latin typeface="Gill Sans MT" panose="020B0502020104020203" pitchFamily="34" charset="0"/>
            </a:endParaRPr>
          </a:p>
          <a:p>
            <a:pPr lvl="0" indent="228600" defTabSz="914400" eaLnBrk="0" fontAlgn="base" hangingPunct="0">
              <a:spcBef>
                <a:spcPct val="0"/>
              </a:spcBef>
              <a:spcAft>
                <a:spcPct val="0"/>
              </a:spcAft>
            </a:pPr>
            <a:endParaRPr lang="en-US" altLang="en-US" sz="1200" dirty="0">
              <a:latin typeface="Gill Sans MT" panose="020B0502020104020203" pitchFamily="34" charset="0"/>
            </a:endParaRPr>
          </a:p>
          <a:p>
            <a:pPr lvl="0" indent="228600" defTabSz="914400" eaLnBrk="0" fontAlgn="base" hangingPunct="0">
              <a:spcBef>
                <a:spcPct val="0"/>
              </a:spcBef>
              <a:spcAft>
                <a:spcPct val="0"/>
              </a:spcAft>
            </a:pPr>
            <a:endParaRPr lang="en-US" altLang="en-US" sz="1200" dirty="0" smtClean="0">
              <a:latin typeface="Gill Sans MT" panose="020B0502020104020203" pitchFamily="34" charset="0"/>
            </a:endParaRPr>
          </a:p>
          <a:p>
            <a:pPr lvl="0" defTabSz="914400" eaLnBrk="0" fontAlgn="base" hangingPunct="0">
              <a:spcBef>
                <a:spcPct val="0"/>
              </a:spcBef>
              <a:spcAft>
                <a:spcPct val="0"/>
              </a:spcAft>
            </a:pPr>
            <a:endParaRPr lang="en-US" altLang="en-US" sz="1200" dirty="0">
              <a:latin typeface="Gill Sans MT" panose="020B0502020104020203" pitchFamily="34" charset="0"/>
            </a:endParaRPr>
          </a:p>
          <a:p>
            <a:pPr lvl="0" defTabSz="914400" eaLnBrk="0" fontAlgn="base" hangingPunct="0">
              <a:spcBef>
                <a:spcPct val="0"/>
              </a:spcBef>
              <a:spcAft>
                <a:spcPct val="0"/>
              </a:spcAft>
            </a:pPr>
            <a:endParaRPr lang="en-US" altLang="en-US" sz="1200" dirty="0">
              <a:latin typeface="Gill Sans MT" panose="020B0502020104020203" pitchFamily="34" charset="0"/>
            </a:endParaRPr>
          </a:p>
          <a:p>
            <a:pPr lvl="0" defTabSz="914400" eaLnBrk="0" fontAlgn="base" hangingPunct="0">
              <a:spcBef>
                <a:spcPct val="0"/>
              </a:spcBef>
              <a:spcAft>
                <a:spcPct val="0"/>
              </a:spcAft>
            </a:pPr>
            <a:endParaRPr lang="en-US" altLang="en-US" sz="1200" dirty="0">
              <a:latin typeface="Gill Sans MT" panose="020B0502020104020203" pitchFamily="34" charset="0"/>
            </a:endParaRPr>
          </a:p>
          <a:p>
            <a:pPr lvl="0" defTabSz="914400" eaLnBrk="0" fontAlgn="base" hangingPunct="0">
              <a:spcBef>
                <a:spcPct val="0"/>
              </a:spcBef>
              <a:spcAft>
                <a:spcPct val="0"/>
              </a:spcAft>
            </a:pPr>
            <a:endParaRPr lang="en-US" altLang="en-US" sz="1200" dirty="0">
              <a:latin typeface="Gill Sans MT" panose="020B0502020104020203" pitchFamily="34" charset="0"/>
            </a:endParaRPr>
          </a:p>
          <a:p>
            <a:pPr marL="0" marR="0" lvl="0" indent="0" defTabSz="914400" rtl="0" eaLnBrk="0" fontAlgn="base" latinLnBrk="0" hangingPunct="0">
              <a:lnSpc>
                <a:spcPct val="100000"/>
              </a:lnSpc>
              <a:spcBef>
                <a:spcPct val="0"/>
              </a:spcBef>
              <a:spcAft>
                <a:spcPct val="0"/>
              </a:spcAft>
              <a:buClrTx/>
              <a:buSzTx/>
              <a:buFontTx/>
              <a:buNone/>
              <a:tabLst/>
            </a:pPr>
            <a:endParaRPr lang="en-US" altLang="en-US" sz="1200" dirty="0">
              <a:latin typeface="Gill Sans MT" panose="020B0502020104020203"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effectLst/>
              <a:latin typeface="Gill Sans MT" panose="020B0502020104020203" pitchFamily="34" charset="0"/>
            </a:endParaRPr>
          </a:p>
          <a:p>
            <a:r>
              <a:rPr lang="en-US" sz="1200" dirty="0"/>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effectLst/>
              <a:latin typeface="Gill Sans MT" panose="020B05020201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grpSp>
        <p:nvGrpSpPr>
          <p:cNvPr id="11" name="Group 10"/>
          <p:cNvGrpSpPr/>
          <p:nvPr/>
        </p:nvGrpSpPr>
        <p:grpSpPr>
          <a:xfrm>
            <a:off x="210246" y="6850589"/>
            <a:ext cx="2422340" cy="457200"/>
            <a:chOff x="202872" y="7014210"/>
            <a:chExt cx="2422340" cy="457200"/>
          </a:xfrm>
        </p:grpSpPr>
        <p:sp>
          <p:nvSpPr>
            <p:cNvPr id="12" name="Title 1"/>
            <p:cNvSpPr txBox="1">
              <a:spLocks/>
            </p:cNvSpPr>
            <p:nvPr/>
          </p:nvSpPr>
          <p:spPr>
            <a:xfrm>
              <a:off x="577316" y="7090885"/>
              <a:ext cx="2047896" cy="380525"/>
            </a:xfrm>
            <a:prstGeom prst="rect">
              <a:avLst/>
            </a:prstGeom>
          </p:spPr>
          <p:txBody>
            <a:bodyPr vert="horz" lIns="91440" tIns="45720" rIns="91440" bIns="45720" rtlCol="0" anchor="b">
              <a:normAutofit/>
            </a:bodyPr>
            <a:lstStyle>
              <a:lvl1pPr algn="l" defTabSz="1005840" rtl="0" eaLnBrk="1" latinLnBrk="0" hangingPunct="1">
                <a:lnSpc>
                  <a:spcPct val="85000"/>
                </a:lnSpc>
                <a:spcBef>
                  <a:spcPct val="0"/>
                </a:spcBef>
                <a:buNone/>
                <a:defRPr sz="7260" kern="1200" spc="-55" baseline="0">
                  <a:solidFill>
                    <a:schemeClr val="tx1"/>
                  </a:solidFill>
                  <a:latin typeface="+mj-lt"/>
                  <a:ea typeface="+mj-ea"/>
                  <a:cs typeface="+mj-cs"/>
                </a:defRPr>
              </a:lvl1pPr>
            </a:lstStyle>
            <a:p>
              <a:r>
                <a:rPr lang="en-US" sz="1100" cap="small" dirty="0">
                  <a:latin typeface="Felix Titling" panose="04060505060202020A04" pitchFamily="82" charset="0"/>
                </a:rPr>
                <a:t>Hopkinton Historical Society</a:t>
              </a:r>
              <a:br>
                <a:rPr lang="en-US" sz="1100" cap="small" dirty="0">
                  <a:latin typeface="Felix Titling" panose="04060505060202020A04" pitchFamily="82" charset="0"/>
                </a:rPr>
              </a:br>
              <a:r>
                <a:rPr lang="en-US" sz="1050" i="1" dirty="0">
                  <a:latin typeface="Gill Sans MT" panose="020B0502020104020203" pitchFamily="34" charset="0"/>
                </a:rPr>
                <a:t>Celebrating Hopkinton History Since 1859</a:t>
              </a:r>
              <a:endParaRPr lang="en-US" sz="1100" i="1" dirty="0">
                <a:latin typeface="Gill Sans MT" panose="020B0502020104020203" pitchFamily="34" charset="0"/>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72" y="7014210"/>
              <a:ext cx="374444" cy="457200"/>
            </a:xfrm>
            <a:prstGeom prst="rect">
              <a:avLst/>
            </a:prstGeom>
          </p:spPr>
        </p:pic>
      </p:grpSp>
      <p:sp>
        <p:nvSpPr>
          <p:cNvPr id="26" name="TextBox 25">
            <a:extLst>
              <a:ext uri="{FF2B5EF4-FFF2-40B4-BE49-F238E27FC236}">
                <a16:creationId xmlns:a16="http://schemas.microsoft.com/office/drawing/2014/main" id="{84251CBB-43A2-48F6-B3F2-CDA354934655}"/>
              </a:ext>
            </a:extLst>
          </p:cNvPr>
          <p:cNvSpPr txBox="1"/>
          <p:nvPr/>
        </p:nvSpPr>
        <p:spPr>
          <a:xfrm>
            <a:off x="685984" y="325835"/>
            <a:ext cx="3413760" cy="461665"/>
          </a:xfrm>
          <a:prstGeom prst="rect">
            <a:avLst/>
          </a:prstGeom>
          <a:noFill/>
        </p:spPr>
        <p:txBody>
          <a:bodyPr wrap="square" rtlCol="0">
            <a:spAutoFit/>
          </a:bodyPr>
          <a:lstStyle/>
          <a:p>
            <a:r>
              <a:rPr lang="en-US" sz="2400" dirty="0" smtClean="0">
                <a:latin typeface="Bernard MT Condensed" panose="02050806060905020404" pitchFamily="18" charset="0"/>
              </a:rPr>
              <a:t>Dedication</a:t>
            </a:r>
            <a:endParaRPr lang="en-US" dirty="0">
              <a:latin typeface="Bernard MT Condensed" panose="02050806060905020404" pitchFamily="18"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4617" y="2211461"/>
            <a:ext cx="3291840" cy="3291840"/>
          </a:xfrm>
          <a:prstGeom prst="rect">
            <a:avLst/>
          </a:prstGeom>
        </p:spPr>
      </p:pic>
    </p:spTree>
    <p:extLst>
      <p:ext uri="{BB962C8B-B14F-4D97-AF65-F5344CB8AC3E}">
        <p14:creationId xmlns:p14="http://schemas.microsoft.com/office/powerpoint/2010/main" val="40366742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783869" y="1868539"/>
            <a:ext cx="8687390" cy="4439933"/>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pPr>
            <a:r>
              <a:rPr lang="en-US" sz="1200" i="1" dirty="0" smtClean="0">
                <a:latin typeface="Gill Sans MT" panose="020B0502020104020203" pitchFamily="34" charset="0"/>
                <a:ea typeface="Calibri" panose="020F0502020204030204" pitchFamily="34" charset="0"/>
                <a:cs typeface="Times New Roman" panose="02020603050405020304" pitchFamily="18" charset="0"/>
              </a:rPr>
              <a:t>cont’d from previous page</a:t>
            </a:r>
            <a:endParaRPr lang="en-US" sz="1200" i="1" dirty="0" smtClean="0">
              <a:latin typeface="Gill Sans MT" panose="020B0502020104020203" pitchFamily="34" charset="0"/>
              <a:ea typeface="Calibri" panose="020F0502020204030204" pitchFamily="34" charset="0"/>
              <a:cs typeface="Times New Roman" panose="02020603050405020304" pitchFamily="18" charset="0"/>
            </a:endParaRPr>
          </a:p>
          <a:p>
            <a:pPr indent="227013">
              <a:lnSpc>
                <a:spcPct val="107000"/>
              </a:lnSpc>
            </a:pPr>
            <a:r>
              <a:rPr lang="en-US" sz="1200" dirty="0" smtClean="0">
                <a:latin typeface="Gill Sans MT" panose="020B0502020104020203" pitchFamily="34" charset="0"/>
                <a:ea typeface="Calibri" panose="020F0502020204030204" pitchFamily="34" charset="0"/>
                <a:cs typeface="Times New Roman" panose="02020603050405020304" pitchFamily="18" charset="0"/>
              </a:rPr>
              <a:t>Recently </a:t>
            </a:r>
            <a:r>
              <a:rPr lang="en-US" sz="1200" dirty="0">
                <a:latin typeface="Gill Sans MT" panose="020B0502020104020203" pitchFamily="34" charset="0"/>
                <a:ea typeface="Calibri" panose="020F0502020204030204" pitchFamily="34" charset="0"/>
                <a:cs typeface="Times New Roman" panose="02020603050405020304" pitchFamily="18" charset="0"/>
              </a:rPr>
              <a:t>(March 11, 2020), Fritz Wetherbee on WMUR’s Chronicle, told about tramps and tramp houses in New Hampshire. Although tramps were prevalent in his childhood, Fritz said he hadn’t seen a tramp for about 60 years. Most of the tramps he knew had regular routes, passing through town at the same time each year; townspeople often looked forward to seeing them. Many New Hampshire towns once had tramp houses, but he knows of only three that remain standing, located in Richmond, Dunbarton, and Weare. Showing the small nicely repaired and restored one in Richmond, he reported that they usually contained a pallet to sleep on and a small woodstove, being a place to get out of the elements.  </a:t>
            </a:r>
          </a:p>
          <a:p>
            <a:pPr indent="227013">
              <a:lnSpc>
                <a:spcPct val="107000"/>
              </a:lnSpc>
            </a:pPr>
            <a:r>
              <a:rPr lang="en-US" sz="1200" dirty="0">
                <a:latin typeface="Gill Sans MT" panose="020B0502020104020203" pitchFamily="34" charset="0"/>
                <a:ea typeface="Calibri" panose="020F0502020204030204" pitchFamily="34" charset="0"/>
                <a:cs typeface="Times New Roman" panose="02020603050405020304" pitchFamily="18" charset="0"/>
              </a:rPr>
              <a:t>In speaking with current and recent residents of Hopkinton, only a few remember glimpses into this era of the town’s history. One recalls that her mother had told her to come right in from playing outside if a man looking a little different came around. Another remembers seeing tramps near the stream by his family home on Main Street but they didn’t approach and he didn’t fear them.  A man who worked daily at the railroad station during his high school years (late 1940’s/early 1950’s) did not see any tramps riding the trains; a classmate who also worked occasionally at the station remembers seeing tramps in the area at times but they didn’t engage socially; he had been brought up to respect tramps and never thought ill of them. He also recalled a local resident who had once lived as a tramp and had written of his many fascinating adventures. Another man recalled that his mother would offer food and clothing to a few of the tramps and that the same tramps would return periodically; they were quiet, neither friendly nor frightening to him although he said that many townspeople were afraid of them. He also admitted to hitching a few rides on the rail himself as a youth, actually being given a hand to board by the conductor as the train slowed for Spring Street; he would go visit an aunt in Melvin Mills, or, with a buddy, enjoy a day in Warner, coming home by same day return train.  Memories of life in Little Tooky in the 1940’s were shared by one of the ladies who lived there for many years. Although she questioned their wisdom, some of the women who lived by the River all summer, while their husbands worked out-of-state during weekdays, provided meals for some of the tramps coming into town. Perhaps if one searched the area even today, the code for “good for a handout” or “kind women” might be found with directional arrows faintly tooled on a fencepost near the location of the Contoocook tramp encampment</a:t>
            </a:r>
            <a:r>
              <a:rPr lang="en-US" sz="1200" dirty="0" smtClean="0">
                <a:latin typeface="Gill Sans MT" panose="020B0502020104020203" pitchFamily="34" charset="0"/>
                <a:ea typeface="Calibri" panose="020F0502020204030204" pitchFamily="34" charset="0"/>
                <a:cs typeface="Times New Roman" panose="02020603050405020304" pitchFamily="18" charset="0"/>
              </a:rPr>
              <a:t>.</a:t>
            </a:r>
            <a:endParaRPr lang="en-US" sz="1200" dirty="0">
              <a:latin typeface="Gill Sans MT" panose="020B0502020104020203" pitchFamily="34" charset="0"/>
              <a:ea typeface="Calibri" panose="020F0502020204030204" pitchFamily="34" charset="0"/>
              <a:cs typeface="Times New Roman" panose="02020603050405020304" pitchFamily="18" charset="0"/>
            </a:endParaRPr>
          </a:p>
        </p:txBody>
      </p:sp>
      <p:grpSp>
        <p:nvGrpSpPr>
          <p:cNvPr id="7" name="Group 6"/>
          <p:cNvGrpSpPr/>
          <p:nvPr/>
        </p:nvGrpSpPr>
        <p:grpSpPr>
          <a:xfrm>
            <a:off x="202872" y="7014210"/>
            <a:ext cx="2422340" cy="457200"/>
            <a:chOff x="202872" y="7014210"/>
            <a:chExt cx="2422340" cy="457200"/>
          </a:xfrm>
        </p:grpSpPr>
        <p:sp>
          <p:nvSpPr>
            <p:cNvPr id="8" name="Title 1"/>
            <p:cNvSpPr txBox="1">
              <a:spLocks/>
            </p:cNvSpPr>
            <p:nvPr/>
          </p:nvSpPr>
          <p:spPr>
            <a:xfrm>
              <a:off x="577316" y="7090885"/>
              <a:ext cx="2047896" cy="380525"/>
            </a:xfrm>
            <a:prstGeom prst="rect">
              <a:avLst/>
            </a:prstGeom>
          </p:spPr>
          <p:txBody>
            <a:bodyPr vert="horz" lIns="91440" tIns="45720" rIns="91440" bIns="45720" rtlCol="0" anchor="b">
              <a:normAutofit/>
            </a:bodyPr>
            <a:lstStyle>
              <a:lvl1pPr algn="l" defTabSz="1005840" rtl="0" eaLnBrk="1" latinLnBrk="0" hangingPunct="1">
                <a:lnSpc>
                  <a:spcPct val="85000"/>
                </a:lnSpc>
                <a:spcBef>
                  <a:spcPct val="0"/>
                </a:spcBef>
                <a:buNone/>
                <a:defRPr sz="7260" kern="1200" spc="-55" baseline="0">
                  <a:solidFill>
                    <a:schemeClr val="tx1"/>
                  </a:solidFill>
                  <a:latin typeface="+mj-lt"/>
                  <a:ea typeface="+mj-ea"/>
                  <a:cs typeface="+mj-cs"/>
                </a:defRPr>
              </a:lvl1pPr>
            </a:lstStyle>
            <a:p>
              <a:r>
                <a:rPr lang="en-US" sz="1100" cap="small" dirty="0">
                  <a:latin typeface="Felix Titling" panose="04060505060202020A04" pitchFamily="82" charset="0"/>
                </a:rPr>
                <a:t>Hopkinton Historical Society</a:t>
              </a:r>
              <a:br>
                <a:rPr lang="en-US" sz="1100" cap="small" dirty="0">
                  <a:latin typeface="Felix Titling" panose="04060505060202020A04" pitchFamily="82" charset="0"/>
                </a:rPr>
              </a:br>
              <a:r>
                <a:rPr lang="en-US" sz="1050" i="1" dirty="0">
                  <a:latin typeface="Gill Sans MT" panose="020B0502020104020203" pitchFamily="34" charset="0"/>
                </a:rPr>
                <a:t>Celebrating Hopkinton History Since 1859</a:t>
              </a:r>
              <a:endParaRPr lang="en-US" sz="1100" i="1" dirty="0">
                <a:latin typeface="Gill Sans MT" panose="020B0502020104020203" pitchFamily="34"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72" y="7014210"/>
              <a:ext cx="374444" cy="457200"/>
            </a:xfrm>
            <a:prstGeom prst="rect">
              <a:avLst/>
            </a:prstGeom>
          </p:spPr>
        </p:pic>
      </p:grpSp>
      <p:sp>
        <p:nvSpPr>
          <p:cNvPr id="11" name="Title 1"/>
          <p:cNvSpPr txBox="1">
            <a:spLocks/>
          </p:cNvSpPr>
          <p:nvPr/>
        </p:nvSpPr>
        <p:spPr>
          <a:xfrm>
            <a:off x="783869" y="321851"/>
            <a:ext cx="7770114" cy="815834"/>
          </a:xfrm>
          <a:prstGeom prst="rect">
            <a:avLst/>
          </a:prstGeom>
        </p:spPr>
        <p:txBody>
          <a:bodyPr vert="horz" lIns="91440" tIns="45720" rIns="91440" bIns="45720" rtlCol="0" anchor="b">
            <a:normAutofit/>
          </a:bodyPr>
          <a:lstStyle>
            <a:lvl1pPr algn="l" defTabSz="1005840" rtl="0" eaLnBrk="1" latinLnBrk="0" hangingPunct="1">
              <a:lnSpc>
                <a:spcPct val="85000"/>
              </a:lnSpc>
              <a:spcBef>
                <a:spcPct val="0"/>
              </a:spcBef>
              <a:buNone/>
              <a:defRPr sz="7260" kern="1200" spc="-55" baseline="0">
                <a:solidFill>
                  <a:schemeClr val="tx1"/>
                </a:solidFill>
                <a:latin typeface="+mj-lt"/>
                <a:ea typeface="+mj-ea"/>
                <a:cs typeface="+mj-cs"/>
              </a:defRPr>
            </a:lvl1pPr>
          </a:lstStyle>
          <a:p>
            <a:r>
              <a:rPr lang="en-US" sz="2400" dirty="0" smtClean="0">
                <a:latin typeface="Bernard MT Condensed" panose="02050806060905020404" pitchFamily="18" charset="0"/>
              </a:rPr>
              <a:t>Stop #4b Contoocook Depot: Tramp House</a:t>
            </a:r>
            <a:br>
              <a:rPr lang="en-US" sz="2400" dirty="0" smtClean="0">
                <a:latin typeface="Bernard MT Condensed" panose="02050806060905020404" pitchFamily="18" charset="0"/>
              </a:rPr>
            </a:br>
            <a:r>
              <a:rPr lang="en-US" sz="2400" dirty="0" smtClean="0">
                <a:latin typeface="Bernard MT Condensed" panose="02050806060905020404" pitchFamily="18" charset="0"/>
              </a:rPr>
              <a:t>896 Main St., Contoocook</a:t>
            </a:r>
            <a:endParaRPr lang="en-US" sz="2400" dirty="0">
              <a:latin typeface="Bernard MT Condensed" panose="02050806060905020404" pitchFamily="18" charset="0"/>
            </a:endParaRPr>
          </a:p>
        </p:txBody>
      </p:sp>
      <p:sp>
        <p:nvSpPr>
          <p:cNvPr id="12" name="TextBox 11"/>
          <p:cNvSpPr txBox="1"/>
          <p:nvPr/>
        </p:nvSpPr>
        <p:spPr>
          <a:xfrm>
            <a:off x="783869" y="1053200"/>
            <a:ext cx="4214851" cy="738664"/>
          </a:xfrm>
          <a:prstGeom prst="rect">
            <a:avLst/>
          </a:prstGeom>
          <a:noFill/>
        </p:spPr>
        <p:txBody>
          <a:bodyPr wrap="square" rtlCol="0">
            <a:spAutoFit/>
          </a:bodyPr>
          <a:lstStyle/>
          <a:p>
            <a:r>
              <a:rPr lang="en-US" sz="1050" i="1" dirty="0" smtClean="0">
                <a:latin typeface="Gill Sans MT" panose="020B0502020104020203" pitchFamily="34" charset="0"/>
              </a:rPr>
              <a:t>For all of the Contoocook Village stops near the Depot (Stops 4a 4d), park in the Municipal Parking Lot beside the Contoocook Railroad Museum located at 896 Main St.  If you’d like, you can get out of your car and explore the different stops in Contoocook Village on foot.</a:t>
            </a:r>
            <a:endParaRPr lang="en-US" sz="1050" i="1" dirty="0">
              <a:latin typeface="Gill Sans MT" panose="020B0502020104020203" pitchFamily="34" charset="0"/>
            </a:endParaRPr>
          </a:p>
        </p:txBody>
      </p:sp>
    </p:spTree>
    <p:extLst>
      <p:ext uri="{BB962C8B-B14F-4D97-AF65-F5344CB8AC3E}">
        <p14:creationId xmlns:p14="http://schemas.microsoft.com/office/powerpoint/2010/main" val="18070812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02872" y="7014210"/>
            <a:ext cx="2422340" cy="457200"/>
            <a:chOff x="202872" y="7014210"/>
            <a:chExt cx="2422340" cy="457200"/>
          </a:xfrm>
        </p:grpSpPr>
        <p:sp>
          <p:nvSpPr>
            <p:cNvPr id="8" name="Title 1"/>
            <p:cNvSpPr txBox="1">
              <a:spLocks/>
            </p:cNvSpPr>
            <p:nvPr/>
          </p:nvSpPr>
          <p:spPr>
            <a:xfrm>
              <a:off x="577316" y="7090885"/>
              <a:ext cx="2047896" cy="380525"/>
            </a:xfrm>
            <a:prstGeom prst="rect">
              <a:avLst/>
            </a:prstGeom>
          </p:spPr>
          <p:txBody>
            <a:bodyPr vert="horz" lIns="91440" tIns="45720" rIns="91440" bIns="45720" rtlCol="0" anchor="b">
              <a:normAutofit/>
            </a:bodyPr>
            <a:lstStyle>
              <a:lvl1pPr algn="l" defTabSz="1005840" rtl="0" eaLnBrk="1" latinLnBrk="0" hangingPunct="1">
                <a:lnSpc>
                  <a:spcPct val="85000"/>
                </a:lnSpc>
                <a:spcBef>
                  <a:spcPct val="0"/>
                </a:spcBef>
                <a:buNone/>
                <a:defRPr sz="7260" kern="1200" spc="-55" baseline="0">
                  <a:solidFill>
                    <a:schemeClr val="tx1"/>
                  </a:solidFill>
                  <a:latin typeface="+mj-lt"/>
                  <a:ea typeface="+mj-ea"/>
                  <a:cs typeface="+mj-cs"/>
                </a:defRPr>
              </a:lvl1pPr>
            </a:lstStyle>
            <a:p>
              <a:r>
                <a:rPr lang="en-US" sz="1100" cap="small" dirty="0">
                  <a:latin typeface="Felix Titling" panose="04060505060202020A04" pitchFamily="82" charset="0"/>
                </a:rPr>
                <a:t>Hopkinton Historical Society</a:t>
              </a:r>
              <a:br>
                <a:rPr lang="en-US" sz="1100" cap="small" dirty="0">
                  <a:latin typeface="Felix Titling" panose="04060505060202020A04" pitchFamily="82" charset="0"/>
                </a:rPr>
              </a:br>
              <a:r>
                <a:rPr lang="en-US" sz="1050" i="1" dirty="0">
                  <a:latin typeface="Gill Sans MT" panose="020B0502020104020203" pitchFamily="34" charset="0"/>
                </a:rPr>
                <a:t>Celebrating Hopkinton History Since 1859</a:t>
              </a:r>
              <a:endParaRPr lang="en-US" sz="1100" i="1" dirty="0">
                <a:latin typeface="Gill Sans MT" panose="020B0502020104020203" pitchFamily="34"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72" y="7014210"/>
              <a:ext cx="374444" cy="457200"/>
            </a:xfrm>
            <a:prstGeom prst="rect">
              <a:avLst/>
            </a:prstGeom>
          </p:spPr>
        </p:pic>
      </p:grpSp>
      <p:sp>
        <p:nvSpPr>
          <p:cNvPr id="3" name="TextBox 2">
            <a:extLst>
              <a:ext uri="{FF2B5EF4-FFF2-40B4-BE49-F238E27FC236}">
                <a16:creationId xmlns:a16="http://schemas.microsoft.com/office/drawing/2014/main" id="{F669251B-E287-4C24-8BB2-19DB5FC64F8E}"/>
              </a:ext>
            </a:extLst>
          </p:cNvPr>
          <p:cNvSpPr txBox="1"/>
          <p:nvPr/>
        </p:nvSpPr>
        <p:spPr>
          <a:xfrm>
            <a:off x="577316" y="2624997"/>
            <a:ext cx="9240452" cy="4616648"/>
          </a:xfrm>
          <a:prstGeom prst="rect">
            <a:avLst/>
          </a:prstGeom>
          <a:noFill/>
        </p:spPr>
        <p:txBody>
          <a:bodyPr wrap="square" rtlCol="0">
            <a:spAutoFit/>
          </a:bodyPr>
          <a:lstStyle/>
          <a:p>
            <a:pPr indent="231775"/>
            <a:r>
              <a:rPr lang="en-US" sz="1050" i="1" dirty="0">
                <a:latin typeface="Gill Sans MT" panose="020B0502020104020203" pitchFamily="34" charset="0"/>
              </a:rPr>
              <a:t>“There was a kid named Howard Keats, 17 or 18 years old — around my age — lived down in Hopkinton on </a:t>
            </a:r>
            <a:r>
              <a:rPr lang="en-US" sz="1050" i="1" dirty="0" smtClean="0">
                <a:latin typeface="Gill Sans MT" panose="020B0502020104020203" pitchFamily="34" charset="0"/>
              </a:rPr>
              <a:t>the main </a:t>
            </a:r>
            <a:r>
              <a:rPr lang="en-US" sz="1050" i="1" dirty="0">
                <a:latin typeface="Gill Sans MT" panose="020B0502020104020203" pitchFamily="34" charset="0"/>
              </a:rPr>
              <a:t>road towards Concord; wanted someone to go to California with him. He didn’t have much money and </a:t>
            </a:r>
            <a:r>
              <a:rPr lang="en-US" sz="1050" i="1" dirty="0" smtClean="0">
                <a:latin typeface="Gill Sans MT" panose="020B0502020104020203" pitchFamily="34" charset="0"/>
              </a:rPr>
              <a:t>I didn’t </a:t>
            </a:r>
            <a:r>
              <a:rPr lang="en-US" sz="1050" i="1" dirty="0">
                <a:latin typeface="Gill Sans MT" panose="020B0502020104020203" pitchFamily="34" charset="0"/>
              </a:rPr>
              <a:t>either — had about $55.</a:t>
            </a:r>
          </a:p>
          <a:p>
            <a:pPr indent="231775"/>
            <a:r>
              <a:rPr lang="en-US" sz="1050" i="1" dirty="0">
                <a:latin typeface="Gill Sans MT" panose="020B0502020104020203" pitchFamily="34" charset="0"/>
              </a:rPr>
              <a:t>We started in summertime. We took some food with us, we took blankets and we took junk. First day or two </a:t>
            </a:r>
            <a:r>
              <a:rPr lang="en-US" sz="1050" i="1" dirty="0" smtClean="0">
                <a:latin typeface="Gill Sans MT" panose="020B0502020104020203" pitchFamily="34" charset="0"/>
              </a:rPr>
              <a:t>I thought</a:t>
            </a:r>
            <a:r>
              <a:rPr lang="en-US" sz="1050" i="1" dirty="0">
                <a:latin typeface="Gill Sans MT" panose="020B0502020104020203" pitchFamily="34" charset="0"/>
              </a:rPr>
              <a:t>: what the hell am I doing here? But about the third day we were sleeping on the side of the road and </a:t>
            </a:r>
            <a:r>
              <a:rPr lang="en-US" sz="1050" i="1" dirty="0" smtClean="0">
                <a:latin typeface="Gill Sans MT" panose="020B0502020104020203" pitchFamily="34" charset="0"/>
              </a:rPr>
              <a:t>the sun </a:t>
            </a:r>
            <a:r>
              <a:rPr lang="en-US" sz="1050" i="1" dirty="0">
                <a:latin typeface="Gill Sans MT" panose="020B0502020104020203" pitchFamily="34" charset="0"/>
              </a:rPr>
              <a:t>came up and it was a lovely day and from then on in the trip was okay.</a:t>
            </a:r>
          </a:p>
          <a:p>
            <a:pPr indent="231775"/>
            <a:r>
              <a:rPr lang="en-US" sz="1050" i="1" dirty="0">
                <a:latin typeface="Gill Sans MT" panose="020B0502020104020203" pitchFamily="34" charset="0"/>
              </a:rPr>
              <a:t>Near the Continental Divide the damn car broke down — we put a connecting rod through the crankcase</a:t>
            </a:r>
            <a:r>
              <a:rPr lang="en-US" sz="1050" i="1" dirty="0" smtClean="0">
                <a:latin typeface="Gill Sans MT" panose="020B0502020104020203" pitchFamily="34" charset="0"/>
              </a:rPr>
              <a:t>.  Anyway</a:t>
            </a:r>
            <a:r>
              <a:rPr lang="en-US" sz="1050" i="1" dirty="0">
                <a:latin typeface="Gill Sans MT" panose="020B0502020104020203" pitchFamily="34" charset="0"/>
              </a:rPr>
              <a:t>, we got this car all put back together and finally got to Venice, California where Howard’s mother </a:t>
            </a:r>
            <a:r>
              <a:rPr lang="en-US" sz="1050" i="1" dirty="0" smtClean="0">
                <a:latin typeface="Gill Sans MT" panose="020B0502020104020203" pitchFamily="34" charset="0"/>
              </a:rPr>
              <a:t>was living</a:t>
            </a:r>
            <a:r>
              <a:rPr lang="en-US" sz="1050" i="1" dirty="0">
                <a:latin typeface="Gill Sans MT" panose="020B0502020104020203" pitchFamily="34" charset="0"/>
              </a:rPr>
              <a:t>. This was during the Depression so it was very difficult to get work. We’d mow lawns for a quarter and </a:t>
            </a:r>
            <a:r>
              <a:rPr lang="en-US" sz="1050" i="1" dirty="0" smtClean="0">
                <a:latin typeface="Gill Sans MT" panose="020B0502020104020203" pitchFamily="34" charset="0"/>
              </a:rPr>
              <a:t>went up </a:t>
            </a:r>
            <a:r>
              <a:rPr lang="en-US" sz="1050" i="1" dirty="0">
                <a:latin typeface="Gill Sans MT" panose="020B0502020104020203" pitchFamily="34" charset="0"/>
              </a:rPr>
              <a:t>to Culver City to try to get work at Metro-Goldwyn; get work at a labor job. You had to have a hammer — </a:t>
            </a:r>
            <a:r>
              <a:rPr lang="en-US" sz="1050" i="1" dirty="0" smtClean="0">
                <a:latin typeface="Gill Sans MT" panose="020B0502020104020203" pitchFamily="34" charset="0"/>
              </a:rPr>
              <a:t>you couldn’t </a:t>
            </a:r>
            <a:r>
              <a:rPr lang="en-US" sz="1050" i="1" dirty="0">
                <a:latin typeface="Gill Sans MT" panose="020B0502020104020203" pitchFamily="34" charset="0"/>
              </a:rPr>
              <a:t>get a job without a hammer. Had to have it for knocking sets apart or something. I never did get a job there.</a:t>
            </a:r>
          </a:p>
          <a:p>
            <a:pPr indent="231775"/>
            <a:r>
              <a:rPr lang="en-US" sz="1050" i="1" dirty="0">
                <a:latin typeface="Gill Sans MT" panose="020B0502020104020203" pitchFamily="34" charset="0"/>
              </a:rPr>
              <a:t>Finally what happened was a kid named Johnny Krause who came from Sheboygan, Wisconsin — Johnny </a:t>
            </a:r>
            <a:r>
              <a:rPr lang="en-US" sz="1050" i="1" dirty="0" smtClean="0">
                <a:latin typeface="Gill Sans MT" panose="020B0502020104020203" pitchFamily="34" charset="0"/>
              </a:rPr>
              <a:t>wanted to </a:t>
            </a:r>
            <a:r>
              <a:rPr lang="en-US" sz="1050" i="1" dirty="0">
                <a:latin typeface="Gill Sans MT" panose="020B0502020104020203" pitchFamily="34" charset="0"/>
              </a:rPr>
              <a:t>go home and it was suggested I go with him. Howard says: “I don’t think you ought to go, Joe.” But I decided to.</a:t>
            </a:r>
          </a:p>
          <a:p>
            <a:pPr indent="231775"/>
            <a:r>
              <a:rPr lang="en-US" sz="1050" i="1" dirty="0">
                <a:latin typeface="Gill Sans MT" panose="020B0502020104020203" pitchFamily="34" charset="0"/>
              </a:rPr>
              <a:t>So we started out next morning bumming down the highway to Indio, California, a railroad town</a:t>
            </a:r>
            <a:r>
              <a:rPr lang="en-US" sz="1050" i="1" dirty="0" smtClean="0">
                <a:latin typeface="Gill Sans MT" panose="020B0502020104020203" pitchFamily="34" charset="0"/>
              </a:rPr>
              <a:t>.  We </a:t>
            </a:r>
            <a:r>
              <a:rPr lang="en-US" sz="1050" i="1" dirty="0">
                <a:latin typeface="Gill Sans MT" panose="020B0502020104020203" pitchFamily="34" charset="0"/>
              </a:rPr>
              <a:t>found the jungle, the hobo camp, and there were maybe 30 kids there. When a train comes by they </a:t>
            </a:r>
            <a:r>
              <a:rPr lang="en-US" sz="1050" i="1" dirty="0" smtClean="0">
                <a:latin typeface="Gill Sans MT" panose="020B0502020104020203" pitchFamily="34" charset="0"/>
              </a:rPr>
              <a:t>say “</a:t>
            </a:r>
            <a:r>
              <a:rPr lang="en-US" sz="1050" i="1" dirty="0">
                <a:latin typeface="Gill Sans MT" panose="020B0502020104020203" pitchFamily="34" charset="0"/>
              </a:rPr>
              <a:t>everybody out!” and out we went. We got to a little town in Arizona called Maricopa and there they shook the </a:t>
            </a:r>
            <a:r>
              <a:rPr lang="en-US" sz="1050" i="1" dirty="0" smtClean="0">
                <a:latin typeface="Gill Sans MT" panose="020B0502020104020203" pitchFamily="34" charset="0"/>
              </a:rPr>
              <a:t>train down </a:t>
            </a:r>
            <a:r>
              <a:rPr lang="en-US" sz="1050" i="1" dirty="0">
                <a:latin typeface="Gill Sans MT" panose="020B0502020104020203" pitchFamily="34" charset="0"/>
              </a:rPr>
              <a:t>— now shaking a train down is when the brakeman and the railroad dick go down the train and put all </a:t>
            </a:r>
            <a:r>
              <a:rPr lang="en-US" sz="1050" i="1" dirty="0" smtClean="0">
                <a:latin typeface="Gill Sans MT" panose="020B0502020104020203" pitchFamily="34" charset="0"/>
              </a:rPr>
              <a:t>the bums </a:t>
            </a:r>
            <a:r>
              <a:rPr lang="en-US" sz="1050" i="1" dirty="0">
                <a:latin typeface="Gill Sans MT" panose="020B0502020104020203" pitchFamily="34" charset="0"/>
              </a:rPr>
              <a:t>off. By the time we got to Tucumcari there’s 29 of us traveling together. 29 of us slept on the jailhouse </a:t>
            </a:r>
            <a:r>
              <a:rPr lang="en-US" sz="1050" i="1" dirty="0" smtClean="0">
                <a:latin typeface="Gill Sans MT" panose="020B0502020104020203" pitchFamily="34" charset="0"/>
              </a:rPr>
              <a:t>floor there</a:t>
            </a:r>
            <a:r>
              <a:rPr lang="en-US" sz="1050" i="1" dirty="0">
                <a:latin typeface="Gill Sans MT" panose="020B0502020104020203" pitchFamily="34" charset="0"/>
              </a:rPr>
              <a:t>. A thirtieth came in and had no place to lie down.</a:t>
            </a:r>
          </a:p>
          <a:p>
            <a:pPr indent="231775"/>
            <a:r>
              <a:rPr lang="en-US" sz="1050" i="1" dirty="0">
                <a:latin typeface="Gill Sans MT" panose="020B0502020104020203" pitchFamily="34" charset="0"/>
              </a:rPr>
              <a:t>Then Johnny wants to go to Chicago to get to Sheboygan, but I want to stay south, because it’s getting cold. So </a:t>
            </a:r>
            <a:r>
              <a:rPr lang="en-US" sz="1050" i="1" dirty="0" smtClean="0">
                <a:latin typeface="Gill Sans MT" panose="020B0502020104020203" pitchFamily="34" charset="0"/>
              </a:rPr>
              <a:t>I say </a:t>
            </a:r>
            <a:r>
              <a:rPr lang="en-US" sz="1050" i="1" dirty="0">
                <a:latin typeface="Gill Sans MT" panose="020B0502020104020203" pitchFamily="34" charset="0"/>
              </a:rPr>
              <a:t>goodbye to Johnny and get a train for St. Louis. The car I’m in is all lined with paper so I tear the paper down</a:t>
            </a:r>
            <a:r>
              <a:rPr lang="en-US" sz="1050" i="1" dirty="0" smtClean="0">
                <a:latin typeface="Gill Sans MT" panose="020B0502020104020203" pitchFamily="34" charset="0"/>
              </a:rPr>
              <a:t>, wrap </a:t>
            </a:r>
            <a:r>
              <a:rPr lang="en-US" sz="1050" i="1" dirty="0">
                <a:latin typeface="Gill Sans MT" panose="020B0502020104020203" pitchFamily="34" charset="0"/>
              </a:rPr>
              <a:t>myself up in it to try to keep warm, because it’s November or December now, see. In St. Louis they had </a:t>
            </a:r>
            <a:r>
              <a:rPr lang="en-US" sz="1050" i="1" dirty="0" smtClean="0">
                <a:latin typeface="Gill Sans MT" panose="020B0502020104020203" pitchFamily="34" charset="0"/>
              </a:rPr>
              <a:t>this place </a:t>
            </a:r>
            <a:r>
              <a:rPr lang="en-US" sz="1050" i="1" dirty="0">
                <a:latin typeface="Gill Sans MT" panose="020B0502020104020203" pitchFamily="34" charset="0"/>
              </a:rPr>
              <a:t>for homeless men called the Helping Mitt. You could go in there, get a bath, get your clothes deloused, see </a:t>
            </a:r>
            <a:r>
              <a:rPr lang="en-US" sz="1050" i="1" dirty="0" smtClean="0">
                <a:latin typeface="Gill Sans MT" panose="020B0502020104020203" pitchFamily="34" charset="0"/>
              </a:rPr>
              <a:t>a doctor</a:t>
            </a:r>
            <a:r>
              <a:rPr lang="en-US" sz="1050" i="1" dirty="0">
                <a:latin typeface="Gill Sans MT" panose="020B0502020104020203" pitchFamily="34" charset="0"/>
              </a:rPr>
              <a:t>, get something to eat. You could stay 2-3 days, but I didn’t stay that long.</a:t>
            </a:r>
          </a:p>
          <a:p>
            <a:pPr indent="231775"/>
            <a:r>
              <a:rPr lang="en-US" sz="1050" i="1" dirty="0">
                <a:latin typeface="Gill Sans MT" panose="020B0502020104020203" pitchFamily="34" charset="0"/>
              </a:rPr>
              <a:t>In East St. Louis around dusk I’m waiting for a train and a police car comes up and the policemen says: “</a:t>
            </a:r>
            <a:r>
              <a:rPr lang="en-US" sz="1050" i="1" dirty="0" smtClean="0">
                <a:latin typeface="Gill Sans MT" panose="020B0502020104020203" pitchFamily="34" charset="0"/>
              </a:rPr>
              <a:t>What are </a:t>
            </a:r>
            <a:r>
              <a:rPr lang="en-US" sz="1050" i="1" dirty="0">
                <a:latin typeface="Gill Sans MT" panose="020B0502020104020203" pitchFamily="34" charset="0"/>
              </a:rPr>
              <a:t>you doing there?” I told him I was waiting for a train and he says: “Well, that’s a hell of a place to wait! </a:t>
            </a:r>
            <a:r>
              <a:rPr lang="en-US" sz="1050" i="1" dirty="0" smtClean="0">
                <a:latin typeface="Gill Sans MT" panose="020B0502020104020203" pitchFamily="34" charset="0"/>
              </a:rPr>
              <a:t>They’ll kill </a:t>
            </a:r>
            <a:r>
              <a:rPr lang="en-US" sz="1050" i="1" dirty="0">
                <a:latin typeface="Gill Sans MT" panose="020B0502020104020203" pitchFamily="34" charset="0"/>
              </a:rPr>
              <a:t>you for the coat you got on. They shot a man right by that electric light pole a couple of nights ago. You </a:t>
            </a:r>
            <a:r>
              <a:rPr lang="en-US" sz="1050" i="1" dirty="0" smtClean="0">
                <a:latin typeface="Gill Sans MT" panose="020B0502020104020203" pitchFamily="34" charset="0"/>
              </a:rPr>
              <a:t>better come </a:t>
            </a:r>
            <a:r>
              <a:rPr lang="en-US" sz="1050" i="1" dirty="0">
                <a:latin typeface="Gill Sans MT" panose="020B0502020104020203" pitchFamily="34" charset="0"/>
              </a:rPr>
              <a:t>up to the station.” Next day I say to myself: I think I’ll try the highway.</a:t>
            </a:r>
          </a:p>
          <a:p>
            <a:pPr indent="231775"/>
            <a:r>
              <a:rPr lang="en-US" sz="1050" i="1" dirty="0">
                <a:latin typeface="Gill Sans MT" panose="020B0502020104020203" pitchFamily="34" charset="0"/>
              </a:rPr>
              <a:t>I finally got to Indianapolis, then Dayton, and into Wheeling, West Virginia. I went to Harrisburg then across </a:t>
            </a:r>
            <a:r>
              <a:rPr lang="en-US" sz="1050" i="1" dirty="0" smtClean="0">
                <a:latin typeface="Gill Sans MT" panose="020B0502020104020203" pitchFamily="34" charset="0"/>
              </a:rPr>
              <a:t>the Hudson </a:t>
            </a:r>
            <a:r>
              <a:rPr lang="en-US" sz="1050" i="1" dirty="0">
                <a:latin typeface="Gill Sans MT" panose="020B0502020104020203" pitchFamily="34" charset="0"/>
              </a:rPr>
              <a:t>and up to Port Jarvis. I went in a diner there. They invite me into the back room and it’s a speakeasy! </a:t>
            </a:r>
            <a:r>
              <a:rPr lang="en-US" sz="1050" i="1" dirty="0" smtClean="0">
                <a:latin typeface="Gill Sans MT" panose="020B0502020104020203" pitchFamily="34" charset="0"/>
              </a:rPr>
              <a:t>Place is </a:t>
            </a:r>
            <a:r>
              <a:rPr lang="en-US" sz="1050" i="1" dirty="0">
                <a:latin typeface="Gill Sans MT" panose="020B0502020104020203" pitchFamily="34" charset="0"/>
              </a:rPr>
              <a:t>loaded with guys. This kid takes a suitcase, fills it with bottles of booze, opens a drawer, takes out a revolver </a:t>
            </a:r>
            <a:r>
              <a:rPr lang="en-US" sz="1050" i="1" dirty="0" smtClean="0">
                <a:latin typeface="Gill Sans MT" panose="020B0502020104020203" pitchFamily="34" charset="0"/>
              </a:rPr>
              <a:t>and starts </a:t>
            </a:r>
            <a:r>
              <a:rPr lang="en-US" sz="1050" i="1" dirty="0">
                <a:latin typeface="Gill Sans MT" panose="020B0502020104020203" pitchFamily="34" charset="0"/>
              </a:rPr>
              <a:t>filling it with shells. They’re going to run booze into New York along the same route Legs Diamond </a:t>
            </a:r>
            <a:r>
              <a:rPr lang="en-US" sz="1050" i="1" dirty="0" smtClean="0">
                <a:latin typeface="Gill Sans MT" panose="020B0502020104020203" pitchFamily="34" charset="0"/>
              </a:rPr>
              <a:t>took before </a:t>
            </a:r>
            <a:r>
              <a:rPr lang="en-US" sz="1050" i="1" dirty="0">
                <a:latin typeface="Gill Sans MT" panose="020B0502020104020203" pitchFamily="34" charset="0"/>
              </a:rPr>
              <a:t>he was shot.</a:t>
            </a:r>
          </a:p>
          <a:p>
            <a:pPr indent="231775"/>
            <a:r>
              <a:rPr lang="en-US" sz="1050" i="1" dirty="0">
                <a:latin typeface="Gill Sans MT" panose="020B0502020104020203" pitchFamily="34" charset="0"/>
              </a:rPr>
              <a:t>Finally I get into Boston. It was snowing and I had no rubbers and my feet were wet and cold and I got a ride </a:t>
            </a:r>
            <a:r>
              <a:rPr lang="en-US" sz="1050" i="1" dirty="0" smtClean="0">
                <a:latin typeface="Gill Sans MT" panose="020B0502020104020203" pitchFamily="34" charset="0"/>
              </a:rPr>
              <a:t>to Lowell</a:t>
            </a:r>
            <a:r>
              <a:rPr lang="en-US" sz="1050" i="1" dirty="0">
                <a:latin typeface="Gill Sans MT" panose="020B0502020104020203" pitchFamily="34" charset="0"/>
              </a:rPr>
              <a:t>. I didn’t want to buy a railroad ticket, but I went down to the station and asked the man what it would </a:t>
            </a:r>
            <a:r>
              <a:rPr lang="en-US" sz="1050" i="1" dirty="0" smtClean="0">
                <a:latin typeface="Gill Sans MT" panose="020B0502020104020203" pitchFamily="34" charset="0"/>
              </a:rPr>
              <a:t>cost to </a:t>
            </a:r>
            <a:r>
              <a:rPr lang="en-US" sz="1050" i="1" dirty="0">
                <a:latin typeface="Gill Sans MT" panose="020B0502020104020203" pitchFamily="34" charset="0"/>
              </a:rPr>
              <a:t>get to Concord. He told me and I got enough money — I got 19 cents left over! So I bought the ticket and got </a:t>
            </a:r>
            <a:r>
              <a:rPr lang="en-US" sz="1050" i="1" dirty="0" smtClean="0">
                <a:latin typeface="Gill Sans MT" panose="020B0502020104020203" pitchFamily="34" charset="0"/>
              </a:rPr>
              <a:t>into Concord</a:t>
            </a:r>
            <a:r>
              <a:rPr lang="en-US" sz="1050" i="1" dirty="0">
                <a:latin typeface="Gill Sans MT" panose="020B0502020104020203" pitchFamily="34" charset="0"/>
              </a:rPr>
              <a:t>. Rafa Story was there and by Christ he gave me a ride home</a:t>
            </a:r>
            <a:r>
              <a:rPr lang="en-US" sz="1050" i="1" dirty="0" smtClean="0">
                <a:latin typeface="Gill Sans MT" panose="020B0502020104020203" pitchFamily="34" charset="0"/>
              </a:rPr>
              <a:t>!” </a:t>
            </a:r>
          </a:p>
          <a:p>
            <a:pPr indent="231775" algn="r"/>
            <a:r>
              <a:rPr lang="en-US" sz="1050" i="1" dirty="0" smtClean="0">
                <a:latin typeface="Gill Sans MT" panose="020B0502020104020203" pitchFamily="34" charset="0"/>
              </a:rPr>
              <a:t>  		             </a:t>
            </a:r>
            <a:r>
              <a:rPr lang="en-US" sz="1050" dirty="0" smtClean="0">
                <a:latin typeface="Gill Sans MT" panose="020B0502020104020203" pitchFamily="34" charset="0"/>
              </a:rPr>
              <a:t>Joe </a:t>
            </a:r>
            <a:r>
              <a:rPr lang="en-US" sz="1050" dirty="0" smtClean="0">
                <a:latin typeface="Gill Sans MT" panose="020B0502020104020203" pitchFamily="34" charset="0"/>
              </a:rPr>
              <a:t>Cornett, in an oral history by Craig </a:t>
            </a:r>
            <a:r>
              <a:rPr lang="en-US" sz="1050" dirty="0" smtClean="0">
                <a:latin typeface="Gill Sans MT" panose="020B0502020104020203" pitchFamily="34" charset="0"/>
              </a:rPr>
              <a:t>Bohanan</a:t>
            </a:r>
            <a:endParaRPr lang="en-US" sz="1050" dirty="0">
              <a:latin typeface="Gill Sans MT" panose="020B0502020104020203" pitchFamily="34" charset="0"/>
            </a:endParaRPr>
          </a:p>
        </p:txBody>
      </p:sp>
      <p:sp>
        <p:nvSpPr>
          <p:cNvPr id="6" name="TextBox 5">
            <a:extLst>
              <a:ext uri="{FF2B5EF4-FFF2-40B4-BE49-F238E27FC236}">
                <a16:creationId xmlns:a16="http://schemas.microsoft.com/office/drawing/2014/main" id="{C1EA9504-8A3E-424C-9BD8-78F4CC355B51}"/>
              </a:ext>
            </a:extLst>
          </p:cNvPr>
          <p:cNvSpPr txBox="1"/>
          <p:nvPr/>
        </p:nvSpPr>
        <p:spPr>
          <a:xfrm>
            <a:off x="577317" y="1515933"/>
            <a:ext cx="9327080" cy="1061829"/>
          </a:xfrm>
          <a:prstGeom prst="rect">
            <a:avLst/>
          </a:prstGeom>
          <a:noFill/>
        </p:spPr>
        <p:txBody>
          <a:bodyPr wrap="square" rtlCol="0">
            <a:spAutoFit/>
          </a:bodyPr>
          <a:lstStyle/>
          <a:p>
            <a:pPr indent="228600"/>
            <a:r>
              <a:rPr lang="en-US" sz="1050" dirty="0">
                <a:latin typeface="Gill Sans MT" panose="020B0502020104020203" pitchFamily="34" charset="0"/>
              </a:rPr>
              <a:t>While it is unlikely that Joe Cornett spent any nights at the Tramp House in Contoocook, </a:t>
            </a:r>
            <a:r>
              <a:rPr lang="en-US" sz="1050" dirty="0" smtClean="0">
                <a:latin typeface="Gill Sans MT" panose="020B0502020104020203" pitchFamily="34" charset="0"/>
              </a:rPr>
              <a:t>his story is included here </a:t>
            </a:r>
            <a:r>
              <a:rPr lang="en-US" sz="1050" dirty="0">
                <a:latin typeface="Gill Sans MT" panose="020B0502020104020203" pitchFamily="34" charset="0"/>
              </a:rPr>
              <a:t>as part of the larger story of increased transience during periods of economic downturn.</a:t>
            </a:r>
          </a:p>
          <a:p>
            <a:pPr indent="228600"/>
            <a:r>
              <a:rPr lang="en-US" sz="1050" dirty="0" smtClean="0">
                <a:latin typeface="Gill Sans MT" panose="020B0502020104020203" pitchFamily="34" charset="0"/>
              </a:rPr>
              <a:t>During </a:t>
            </a:r>
            <a:r>
              <a:rPr lang="en-US" sz="1050" dirty="0">
                <a:latin typeface="Gill Sans MT" panose="020B0502020104020203" pitchFamily="34" charset="0"/>
              </a:rPr>
              <a:t>the Great Depression, it is estimated </a:t>
            </a:r>
            <a:r>
              <a:rPr lang="en-US" sz="1050" dirty="0" smtClean="0">
                <a:latin typeface="Gill Sans MT" panose="020B0502020104020203" pitchFamily="34" charset="0"/>
              </a:rPr>
              <a:t>that more </a:t>
            </a:r>
            <a:r>
              <a:rPr lang="en-US" sz="1050" dirty="0">
                <a:latin typeface="Gill Sans MT" panose="020B0502020104020203" pitchFamily="34" charset="0"/>
              </a:rPr>
              <a:t>than a quarter of a million teens left their homes in search of a job, a better life, and perhaps an adventure.  </a:t>
            </a:r>
            <a:r>
              <a:rPr lang="en-US" sz="1050" dirty="0" smtClean="0">
                <a:latin typeface="Gill Sans MT" panose="020B0502020104020203" pitchFamily="34" charset="0"/>
              </a:rPr>
              <a:t>Two such </a:t>
            </a:r>
            <a:r>
              <a:rPr lang="en-US" sz="1050" dirty="0">
                <a:latin typeface="Gill Sans MT" panose="020B0502020104020203" pitchFamily="34" charset="0"/>
              </a:rPr>
              <a:t>young </a:t>
            </a:r>
            <a:r>
              <a:rPr lang="en-US" sz="1050" dirty="0" smtClean="0">
                <a:latin typeface="Gill Sans MT" panose="020B0502020104020203" pitchFamily="34" charset="0"/>
              </a:rPr>
              <a:t>men were Joe </a:t>
            </a:r>
            <a:r>
              <a:rPr lang="en-US" sz="1050" dirty="0">
                <a:latin typeface="Gill Sans MT" panose="020B0502020104020203" pitchFamily="34" charset="0"/>
              </a:rPr>
              <a:t>Cornett (1912-1996</a:t>
            </a:r>
            <a:r>
              <a:rPr lang="en-US" sz="1050" dirty="0" smtClean="0">
                <a:latin typeface="Gill Sans MT" panose="020B0502020104020203" pitchFamily="34" charset="0"/>
              </a:rPr>
              <a:t>) and Howard Keats of Hopkinton.  They decided to </a:t>
            </a:r>
            <a:r>
              <a:rPr lang="en-US" sz="1050" dirty="0">
                <a:latin typeface="Gill Sans MT" panose="020B0502020104020203" pitchFamily="34" charset="0"/>
              </a:rPr>
              <a:t>head to California </a:t>
            </a:r>
            <a:r>
              <a:rPr lang="en-US" sz="1050" dirty="0" smtClean="0">
                <a:latin typeface="Gill Sans MT" panose="020B0502020104020203" pitchFamily="34" charset="0"/>
              </a:rPr>
              <a:t>when </a:t>
            </a:r>
            <a:r>
              <a:rPr lang="en-US" sz="1050" dirty="0">
                <a:latin typeface="Gill Sans MT" panose="020B0502020104020203" pitchFamily="34" charset="0"/>
              </a:rPr>
              <a:t>they were both about 18 years old.  </a:t>
            </a:r>
            <a:r>
              <a:rPr lang="en-US" sz="1050" dirty="0" smtClean="0">
                <a:latin typeface="Gill Sans MT" panose="020B0502020104020203" pitchFamily="34" charset="0"/>
              </a:rPr>
              <a:t>Joe ended up travelling </a:t>
            </a:r>
            <a:r>
              <a:rPr lang="en-US" sz="1050" dirty="0">
                <a:latin typeface="Gill Sans MT" panose="020B0502020104020203" pitchFamily="34" charset="0"/>
              </a:rPr>
              <a:t>for about six months before returning home to Hopkinton.  His story is part of an oral history collection compiled by Craig Bohanan. </a:t>
            </a:r>
          </a:p>
          <a:p>
            <a:pPr indent="228600"/>
            <a:r>
              <a:rPr lang="en-US" sz="1050" dirty="0" smtClean="0">
                <a:latin typeface="Gill Sans MT" panose="020B0502020104020203" pitchFamily="34" charset="0"/>
              </a:rPr>
              <a:t>To learn </a:t>
            </a:r>
            <a:r>
              <a:rPr lang="en-US" sz="1050" dirty="0">
                <a:latin typeface="Gill Sans MT" panose="020B0502020104020203" pitchFamily="34" charset="0"/>
              </a:rPr>
              <a:t>more about teens riding the rails, go to </a:t>
            </a:r>
            <a:r>
              <a:rPr lang="en-US" sz="1050" dirty="0">
                <a:latin typeface="Gill Sans MT" panose="020B0502020104020203" pitchFamily="34" charset="0"/>
                <a:hlinkClick r:id="rId3"/>
              </a:rPr>
              <a:t>https://erroluys.com/frontpage.html</a:t>
            </a:r>
            <a:r>
              <a:rPr lang="en-US" sz="1050" dirty="0">
                <a:latin typeface="Gill Sans MT" panose="020B0502020104020203" pitchFamily="34" charset="0"/>
              </a:rPr>
              <a:t> and </a:t>
            </a:r>
            <a:r>
              <a:rPr lang="en-US" sz="1050" dirty="0">
                <a:latin typeface="Gill Sans MT" panose="020B0502020104020203" pitchFamily="34" charset="0"/>
                <a:hlinkClick r:id="rId4"/>
              </a:rPr>
              <a:t>https://www.pbs.org/wgbh/americanexperience/films/rails/#film_description</a:t>
            </a:r>
            <a:r>
              <a:rPr lang="en-US" sz="1050" dirty="0">
                <a:latin typeface="Gill Sans MT" panose="020B0502020104020203" pitchFamily="34" charset="0"/>
              </a:rPr>
              <a:t>. </a:t>
            </a:r>
          </a:p>
        </p:txBody>
      </p:sp>
      <p:sp>
        <p:nvSpPr>
          <p:cNvPr id="11" name="Title 1"/>
          <p:cNvSpPr txBox="1">
            <a:spLocks/>
          </p:cNvSpPr>
          <p:nvPr/>
        </p:nvSpPr>
        <p:spPr>
          <a:xfrm>
            <a:off x="783869" y="321851"/>
            <a:ext cx="7770114" cy="777240"/>
          </a:xfrm>
          <a:prstGeom prst="rect">
            <a:avLst/>
          </a:prstGeom>
        </p:spPr>
        <p:txBody>
          <a:bodyPr vert="horz" lIns="91440" tIns="45720" rIns="91440" bIns="45720" rtlCol="0" anchor="b">
            <a:normAutofit/>
          </a:bodyPr>
          <a:lstStyle>
            <a:lvl1pPr algn="l" defTabSz="1005840" rtl="0" eaLnBrk="1" latinLnBrk="0" hangingPunct="1">
              <a:lnSpc>
                <a:spcPct val="85000"/>
              </a:lnSpc>
              <a:spcBef>
                <a:spcPct val="0"/>
              </a:spcBef>
              <a:buNone/>
              <a:defRPr sz="7260" kern="1200" spc="-55" baseline="0">
                <a:solidFill>
                  <a:schemeClr val="tx1"/>
                </a:solidFill>
                <a:latin typeface="+mj-lt"/>
                <a:ea typeface="+mj-ea"/>
                <a:cs typeface="+mj-cs"/>
              </a:defRPr>
            </a:lvl1pPr>
          </a:lstStyle>
          <a:p>
            <a:r>
              <a:rPr lang="en-US" sz="2400" dirty="0" smtClean="0">
                <a:latin typeface="Bernard MT Condensed" panose="02050806060905020404" pitchFamily="18" charset="0"/>
              </a:rPr>
              <a:t>Stop #4b Contoocook Depot: Tramp House</a:t>
            </a:r>
            <a:br>
              <a:rPr lang="en-US" sz="2400" dirty="0" smtClean="0">
                <a:latin typeface="Bernard MT Condensed" panose="02050806060905020404" pitchFamily="18" charset="0"/>
              </a:rPr>
            </a:br>
            <a:r>
              <a:rPr lang="en-US" sz="2400" dirty="0" smtClean="0">
                <a:latin typeface="Bernard MT Condensed" panose="02050806060905020404" pitchFamily="18" charset="0"/>
              </a:rPr>
              <a:t>896 Main St., Contoocook</a:t>
            </a:r>
            <a:endParaRPr lang="en-US" sz="2400" dirty="0">
              <a:latin typeface="Bernard MT Condensed" panose="02050806060905020404" pitchFamily="18" charset="0"/>
            </a:endParaRPr>
          </a:p>
        </p:txBody>
      </p:sp>
      <p:sp>
        <p:nvSpPr>
          <p:cNvPr id="13" name="TextBox 12"/>
          <p:cNvSpPr txBox="1"/>
          <p:nvPr/>
        </p:nvSpPr>
        <p:spPr>
          <a:xfrm>
            <a:off x="783869" y="1053200"/>
            <a:ext cx="8716266" cy="415498"/>
          </a:xfrm>
          <a:prstGeom prst="rect">
            <a:avLst/>
          </a:prstGeom>
          <a:noFill/>
        </p:spPr>
        <p:txBody>
          <a:bodyPr wrap="square" rtlCol="0">
            <a:spAutoFit/>
          </a:bodyPr>
          <a:lstStyle/>
          <a:p>
            <a:r>
              <a:rPr lang="en-US" sz="1050" i="1" dirty="0" smtClean="0">
                <a:latin typeface="Gill Sans MT" panose="020B0502020104020203" pitchFamily="34" charset="0"/>
              </a:rPr>
              <a:t>For all of the Contoocook Village stops near the Depot (Stops 4a 4d), park in the Municipal Parking Lot beside the Contoocook Railroad Museum located at 896 Main St.  If you’d like, you can get out of your car and explore the different stops in Contoocook Village on foot.</a:t>
            </a:r>
            <a:endParaRPr lang="en-US" sz="1050" i="1" dirty="0">
              <a:latin typeface="Gill Sans MT" panose="020B0502020104020203" pitchFamily="34" charset="0"/>
            </a:endParaRPr>
          </a:p>
        </p:txBody>
      </p:sp>
    </p:spTree>
    <p:extLst>
      <p:ext uri="{BB962C8B-B14F-4D97-AF65-F5344CB8AC3E}">
        <p14:creationId xmlns:p14="http://schemas.microsoft.com/office/powerpoint/2010/main" val="10130463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02872" y="7014210"/>
            <a:ext cx="2422340" cy="457200"/>
            <a:chOff x="202872" y="7014210"/>
            <a:chExt cx="2422340" cy="457200"/>
          </a:xfrm>
        </p:grpSpPr>
        <p:sp>
          <p:nvSpPr>
            <p:cNvPr id="8" name="Title 1"/>
            <p:cNvSpPr txBox="1">
              <a:spLocks/>
            </p:cNvSpPr>
            <p:nvPr/>
          </p:nvSpPr>
          <p:spPr>
            <a:xfrm>
              <a:off x="577316" y="7090885"/>
              <a:ext cx="2047896" cy="380525"/>
            </a:xfrm>
            <a:prstGeom prst="rect">
              <a:avLst/>
            </a:prstGeom>
          </p:spPr>
          <p:txBody>
            <a:bodyPr vert="horz" lIns="91440" tIns="45720" rIns="91440" bIns="45720" rtlCol="0" anchor="b">
              <a:normAutofit/>
            </a:bodyPr>
            <a:lstStyle>
              <a:lvl1pPr algn="l" defTabSz="1005840" rtl="0" eaLnBrk="1" latinLnBrk="0" hangingPunct="1">
                <a:lnSpc>
                  <a:spcPct val="85000"/>
                </a:lnSpc>
                <a:spcBef>
                  <a:spcPct val="0"/>
                </a:spcBef>
                <a:buNone/>
                <a:defRPr sz="7260" kern="1200" spc="-55" baseline="0">
                  <a:solidFill>
                    <a:schemeClr val="tx1"/>
                  </a:solidFill>
                  <a:latin typeface="+mj-lt"/>
                  <a:ea typeface="+mj-ea"/>
                  <a:cs typeface="+mj-cs"/>
                </a:defRPr>
              </a:lvl1pPr>
            </a:lstStyle>
            <a:p>
              <a:r>
                <a:rPr lang="en-US" sz="1100" cap="small" dirty="0">
                  <a:latin typeface="Felix Titling" panose="04060505060202020A04" pitchFamily="82" charset="0"/>
                </a:rPr>
                <a:t>Hopkinton Historical Society</a:t>
              </a:r>
              <a:br>
                <a:rPr lang="en-US" sz="1100" cap="small" dirty="0">
                  <a:latin typeface="Felix Titling" panose="04060505060202020A04" pitchFamily="82" charset="0"/>
                </a:rPr>
              </a:br>
              <a:r>
                <a:rPr lang="en-US" sz="1050" i="1" dirty="0">
                  <a:latin typeface="Gill Sans MT" panose="020B0502020104020203" pitchFamily="34" charset="0"/>
                </a:rPr>
                <a:t>Celebrating Hopkinton History Since 1859</a:t>
              </a:r>
              <a:endParaRPr lang="en-US" sz="1100" i="1" dirty="0">
                <a:latin typeface="Gill Sans MT" panose="020B0502020104020203" pitchFamily="34" charset="0"/>
              </a:endParaRPr>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2872" y="7014210"/>
              <a:ext cx="374444" cy="457200"/>
            </a:xfrm>
            <a:prstGeom prst="rect">
              <a:avLst/>
            </a:prstGeom>
          </p:spPr>
        </p:pic>
      </p:grpSp>
      <p:pic>
        <p:nvPicPr>
          <p:cNvPr id="5" name="Picture 4" descr="A person wearing glasses&#10;&#10;Description automatically generated">
            <a:extLst>
              <a:ext uri="{FF2B5EF4-FFF2-40B4-BE49-F238E27FC236}">
                <a16:creationId xmlns:a16="http://schemas.microsoft.com/office/drawing/2014/main" id="{6B59AF0F-7277-460B-98A2-5CF700640D3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75672" y="2781403"/>
            <a:ext cx="3054240" cy="3695275"/>
          </a:xfrm>
          <a:prstGeom prst="rect">
            <a:avLst/>
          </a:prstGeom>
        </p:spPr>
      </p:pic>
      <p:sp>
        <p:nvSpPr>
          <p:cNvPr id="4" name="TextBox 3"/>
          <p:cNvSpPr txBox="1"/>
          <p:nvPr/>
        </p:nvSpPr>
        <p:spPr>
          <a:xfrm>
            <a:off x="7773160" y="2527487"/>
            <a:ext cx="1561646" cy="253916"/>
          </a:xfrm>
          <a:prstGeom prst="rect">
            <a:avLst/>
          </a:prstGeom>
          <a:noFill/>
        </p:spPr>
        <p:txBody>
          <a:bodyPr wrap="none" rtlCol="0">
            <a:spAutoFit/>
          </a:bodyPr>
          <a:lstStyle/>
          <a:p>
            <a:r>
              <a:rPr lang="en-US" sz="1050" i="1" dirty="0" smtClean="0">
                <a:latin typeface="Gill Sans MT" panose="020B0502020104020203" pitchFamily="34" charset="0"/>
              </a:rPr>
              <a:t>Photo credit Craig Bohanan</a:t>
            </a:r>
            <a:endParaRPr lang="en-US" sz="1050" i="1" dirty="0">
              <a:latin typeface="Gill Sans MT" panose="020B0502020104020203" pitchFamily="34" charset="0"/>
            </a:endParaRPr>
          </a:p>
        </p:txBody>
      </p:sp>
      <p:sp>
        <p:nvSpPr>
          <p:cNvPr id="11" name="Title 1"/>
          <p:cNvSpPr txBox="1">
            <a:spLocks/>
          </p:cNvSpPr>
          <p:nvPr/>
        </p:nvSpPr>
        <p:spPr>
          <a:xfrm>
            <a:off x="783869" y="321851"/>
            <a:ext cx="7770114" cy="777240"/>
          </a:xfrm>
          <a:prstGeom prst="rect">
            <a:avLst/>
          </a:prstGeom>
        </p:spPr>
        <p:txBody>
          <a:bodyPr vert="horz" lIns="91440" tIns="45720" rIns="91440" bIns="45720" rtlCol="0" anchor="b">
            <a:normAutofit/>
          </a:bodyPr>
          <a:lstStyle>
            <a:lvl1pPr algn="l" defTabSz="1005840" rtl="0" eaLnBrk="1" latinLnBrk="0" hangingPunct="1">
              <a:lnSpc>
                <a:spcPct val="85000"/>
              </a:lnSpc>
              <a:spcBef>
                <a:spcPct val="0"/>
              </a:spcBef>
              <a:buNone/>
              <a:defRPr sz="7260" kern="1200" spc="-55" baseline="0">
                <a:solidFill>
                  <a:schemeClr val="tx1"/>
                </a:solidFill>
                <a:latin typeface="+mj-lt"/>
                <a:ea typeface="+mj-ea"/>
                <a:cs typeface="+mj-cs"/>
              </a:defRPr>
            </a:lvl1pPr>
          </a:lstStyle>
          <a:p>
            <a:r>
              <a:rPr lang="en-US" sz="2400" dirty="0" smtClean="0">
                <a:latin typeface="Bernard MT Condensed" panose="02050806060905020404" pitchFamily="18" charset="0"/>
              </a:rPr>
              <a:t>Stop #4b Contoocook Depot: Tramp House</a:t>
            </a:r>
            <a:br>
              <a:rPr lang="en-US" sz="2400" dirty="0" smtClean="0">
                <a:latin typeface="Bernard MT Condensed" panose="02050806060905020404" pitchFamily="18" charset="0"/>
              </a:rPr>
            </a:br>
            <a:r>
              <a:rPr lang="en-US" sz="2400" dirty="0" smtClean="0">
                <a:latin typeface="Bernard MT Condensed" panose="02050806060905020404" pitchFamily="18" charset="0"/>
              </a:rPr>
              <a:t>896 Main St., Contoocook</a:t>
            </a:r>
            <a:endParaRPr lang="en-US" sz="2400" dirty="0">
              <a:latin typeface="Bernard MT Condensed" panose="02050806060905020404" pitchFamily="18" charset="0"/>
            </a:endParaRPr>
          </a:p>
        </p:txBody>
      </p:sp>
      <p:sp>
        <p:nvSpPr>
          <p:cNvPr id="13" name="TextBox 12"/>
          <p:cNvSpPr txBox="1"/>
          <p:nvPr/>
        </p:nvSpPr>
        <p:spPr>
          <a:xfrm>
            <a:off x="783869" y="1053200"/>
            <a:ext cx="5599610" cy="577081"/>
          </a:xfrm>
          <a:prstGeom prst="rect">
            <a:avLst/>
          </a:prstGeom>
          <a:noFill/>
        </p:spPr>
        <p:txBody>
          <a:bodyPr wrap="square" rtlCol="0">
            <a:spAutoFit/>
          </a:bodyPr>
          <a:lstStyle/>
          <a:p>
            <a:r>
              <a:rPr lang="en-US" sz="1050" i="1" dirty="0" smtClean="0">
                <a:latin typeface="Gill Sans MT" panose="020B0502020104020203" pitchFamily="34" charset="0"/>
              </a:rPr>
              <a:t>For all of the Contoocook Village stops near the Depot (Stops 4a 4d), park in the Municipal Parking Lot beside the Contoocook Railroad Museum located at 896 Main St.  If you’d like, you can get out of your car and explore the different stops in Contoocook Village on foot.</a:t>
            </a:r>
            <a:endParaRPr lang="en-US" sz="1050" i="1" dirty="0">
              <a:latin typeface="Gill Sans MT" panose="020B0502020104020203" pitchFamily="34" charset="0"/>
            </a:endParaRPr>
          </a:p>
        </p:txBody>
      </p:sp>
      <p:pic>
        <p:nvPicPr>
          <p:cNvPr id="2" name="joe_cornett_read_by_dan_dust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320412" y="4362840"/>
            <a:ext cx="609600" cy="609600"/>
          </a:xfrm>
          <a:prstGeom prst="rect">
            <a:avLst/>
          </a:prstGeom>
        </p:spPr>
      </p:pic>
      <p:sp>
        <p:nvSpPr>
          <p:cNvPr id="10" name="TextBox 9"/>
          <p:cNvSpPr txBox="1"/>
          <p:nvPr/>
        </p:nvSpPr>
        <p:spPr>
          <a:xfrm>
            <a:off x="783869" y="1830440"/>
            <a:ext cx="5491803" cy="830997"/>
          </a:xfrm>
          <a:prstGeom prst="rect">
            <a:avLst/>
          </a:prstGeom>
          <a:noFill/>
        </p:spPr>
        <p:txBody>
          <a:bodyPr wrap="square" rtlCol="0">
            <a:spAutoFit/>
          </a:bodyPr>
          <a:lstStyle/>
          <a:p>
            <a:r>
              <a:rPr lang="en-US" sz="1200" dirty="0" smtClean="0">
                <a:latin typeface="Gill Sans MT" panose="020B0502020104020203" pitchFamily="34" charset="0"/>
              </a:rPr>
              <a:t>Hopkinton resident Dan Dustin graciously recorded three segments about Joe Cornett.  In </a:t>
            </a:r>
            <a:r>
              <a:rPr lang="en-US" sz="1200" dirty="0">
                <a:latin typeface="Gill Sans MT" panose="020B0502020104020203" pitchFamily="34" charset="0"/>
              </a:rPr>
              <a:t>"Prelude," </a:t>
            </a:r>
            <a:r>
              <a:rPr lang="en-US" sz="1200" dirty="0" smtClean="0">
                <a:latin typeface="Gill Sans MT" panose="020B0502020104020203" pitchFamily="34" charset="0"/>
              </a:rPr>
              <a:t>he describes </a:t>
            </a:r>
            <a:r>
              <a:rPr lang="en-US" sz="1200" dirty="0">
                <a:latin typeface="Gill Sans MT" panose="020B0502020104020203" pitchFamily="34" charset="0"/>
              </a:rPr>
              <a:t>his </a:t>
            </a:r>
            <a:r>
              <a:rPr lang="en-US" sz="1200" dirty="0" smtClean="0">
                <a:latin typeface="Gill Sans MT" panose="020B0502020104020203" pitchFamily="34" charset="0"/>
              </a:rPr>
              <a:t>friendship </a:t>
            </a:r>
            <a:r>
              <a:rPr lang="en-US" sz="1200" dirty="0">
                <a:latin typeface="Gill Sans MT" panose="020B0502020104020203" pitchFamily="34" charset="0"/>
              </a:rPr>
              <a:t>with Joe Cornett and Craig </a:t>
            </a:r>
            <a:r>
              <a:rPr lang="en-US" sz="1200" dirty="0" smtClean="0">
                <a:latin typeface="Gill Sans MT" panose="020B0502020104020203" pitchFamily="34" charset="0"/>
              </a:rPr>
              <a:t>Bohanan; in </a:t>
            </a:r>
            <a:r>
              <a:rPr lang="en-US" sz="1200" dirty="0">
                <a:latin typeface="Gill Sans MT" panose="020B0502020104020203" pitchFamily="34" charset="0"/>
              </a:rPr>
              <a:t>"Joe Cornett," Dan reads the oral history compiled by Craig </a:t>
            </a:r>
            <a:r>
              <a:rPr lang="en-US" sz="1200" dirty="0" smtClean="0">
                <a:latin typeface="Gill Sans MT" panose="020B0502020104020203" pitchFamily="34" charset="0"/>
              </a:rPr>
              <a:t>Bohanan; and in </a:t>
            </a:r>
            <a:r>
              <a:rPr lang="en-US" sz="1200" dirty="0">
                <a:latin typeface="Gill Sans MT" panose="020B0502020104020203" pitchFamily="34" charset="0"/>
              </a:rPr>
              <a:t>"Postlude," Dan reflects on hitchhiking and the gift of small towns.</a:t>
            </a:r>
          </a:p>
        </p:txBody>
      </p:sp>
      <p:pic>
        <p:nvPicPr>
          <p:cNvPr id="12" name="prelude_by_dan_dusti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320412" y="3134734"/>
            <a:ext cx="609600" cy="609600"/>
          </a:xfrm>
          <a:prstGeom prst="rect">
            <a:avLst/>
          </a:prstGeom>
        </p:spPr>
      </p:pic>
      <p:pic>
        <p:nvPicPr>
          <p:cNvPr id="14" name="postlude_by_dan_dust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2320412" y="5590947"/>
            <a:ext cx="609600" cy="609600"/>
          </a:xfrm>
          <a:prstGeom prst="rect">
            <a:avLst/>
          </a:prstGeom>
        </p:spPr>
      </p:pic>
      <p:sp>
        <p:nvSpPr>
          <p:cNvPr id="15" name="TextBox 14"/>
          <p:cNvSpPr txBox="1"/>
          <p:nvPr/>
        </p:nvSpPr>
        <p:spPr>
          <a:xfrm>
            <a:off x="1087654" y="3247281"/>
            <a:ext cx="737318" cy="307777"/>
          </a:xfrm>
          <a:prstGeom prst="rect">
            <a:avLst/>
          </a:prstGeom>
          <a:noFill/>
        </p:spPr>
        <p:txBody>
          <a:bodyPr wrap="none" rtlCol="0">
            <a:spAutoFit/>
          </a:bodyPr>
          <a:lstStyle/>
          <a:p>
            <a:r>
              <a:rPr lang="en-US" sz="1400" dirty="0" smtClean="0">
                <a:latin typeface="Gill Sans MT" panose="020B0502020104020203" pitchFamily="34" charset="0"/>
              </a:rPr>
              <a:t>Prelude</a:t>
            </a:r>
            <a:endParaRPr lang="en-US" sz="1400" dirty="0">
              <a:latin typeface="Gill Sans MT" panose="020B0502020104020203" pitchFamily="34" charset="0"/>
            </a:endParaRPr>
          </a:p>
        </p:txBody>
      </p:sp>
      <p:sp>
        <p:nvSpPr>
          <p:cNvPr id="16" name="TextBox 15"/>
          <p:cNvSpPr txBox="1"/>
          <p:nvPr/>
        </p:nvSpPr>
        <p:spPr>
          <a:xfrm>
            <a:off x="1087654" y="4475153"/>
            <a:ext cx="1053109" cy="307777"/>
          </a:xfrm>
          <a:prstGeom prst="rect">
            <a:avLst/>
          </a:prstGeom>
          <a:noFill/>
        </p:spPr>
        <p:txBody>
          <a:bodyPr wrap="none" rtlCol="0">
            <a:spAutoFit/>
          </a:bodyPr>
          <a:lstStyle/>
          <a:p>
            <a:r>
              <a:rPr lang="en-US" sz="1400" dirty="0" smtClean="0">
                <a:latin typeface="Gill Sans MT" panose="020B0502020104020203" pitchFamily="34" charset="0"/>
              </a:rPr>
              <a:t>Joe Cornett</a:t>
            </a:r>
            <a:endParaRPr lang="en-US" sz="1400" dirty="0">
              <a:latin typeface="Gill Sans MT" panose="020B0502020104020203" pitchFamily="34" charset="0"/>
            </a:endParaRPr>
          </a:p>
        </p:txBody>
      </p:sp>
      <p:sp>
        <p:nvSpPr>
          <p:cNvPr id="17" name="TextBox 16"/>
          <p:cNvSpPr txBox="1"/>
          <p:nvPr/>
        </p:nvSpPr>
        <p:spPr>
          <a:xfrm>
            <a:off x="1087655" y="5709125"/>
            <a:ext cx="806952" cy="307777"/>
          </a:xfrm>
          <a:prstGeom prst="rect">
            <a:avLst/>
          </a:prstGeom>
          <a:noFill/>
        </p:spPr>
        <p:txBody>
          <a:bodyPr wrap="none" rtlCol="0">
            <a:spAutoFit/>
          </a:bodyPr>
          <a:lstStyle/>
          <a:p>
            <a:r>
              <a:rPr lang="en-US" sz="1400" dirty="0" smtClean="0">
                <a:latin typeface="Gill Sans MT" panose="020B0502020104020203" pitchFamily="34" charset="0"/>
              </a:rPr>
              <a:t>Postlude</a:t>
            </a:r>
            <a:endParaRPr lang="en-US" sz="1400" dirty="0">
              <a:latin typeface="Gill Sans MT" panose="020B0502020104020203" pitchFamily="34" charset="0"/>
            </a:endParaRPr>
          </a:p>
        </p:txBody>
      </p:sp>
    </p:spTree>
    <p:extLst>
      <p:ext uri="{BB962C8B-B14F-4D97-AF65-F5344CB8AC3E}">
        <p14:creationId xmlns:p14="http://schemas.microsoft.com/office/powerpoint/2010/main" val="3333624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5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16928" fill="hold"/>
                                        <p:tgtEl>
                                          <p:spTgt spid="12"/>
                                        </p:tgtEl>
                                      </p:cBhvr>
                                    </p:cmd>
                                  </p:childTnLst>
                                </p:cTn>
                              </p:par>
                            </p:childTnLst>
                          </p:cTn>
                        </p:par>
                      </p:childTnLst>
                    </p:cTn>
                  </p:par>
                </p:childTnLst>
              </p:cTn>
              <p:nextCondLst>
                <p:cond evt="onClick" delay="0">
                  <p:tgtEl>
                    <p:spTgt spid="12"/>
                  </p:tgtEl>
                </p:cond>
              </p:nextCondLst>
            </p:seq>
            <p:audio>
              <p:cMediaNode vol="80000">
                <p:cTn id="13" fill="hold" display="0">
                  <p:stCondLst>
                    <p:cond delay="indefinite"/>
                  </p:stCondLst>
                  <p:endCondLst>
                    <p:cond evt="onStopAudio" delay="0">
                      <p:tgtEl>
                        <p:sldTgt/>
                      </p:tgtEl>
                    </p:cond>
                  </p:endCondLst>
                </p:cTn>
                <p:tgtEl>
                  <p:spTgt spid="12"/>
                </p:tgtEl>
              </p:cMediaNode>
            </p:audio>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05184" fill="hold"/>
                                        <p:tgtEl>
                                          <p:spTgt spid="14"/>
                                        </p:tgtEl>
                                      </p:cBhvr>
                                    </p:cmd>
                                  </p:childTnLst>
                                </p:cTn>
                              </p:par>
                            </p:childTnLst>
                          </p:cTn>
                        </p:par>
                      </p:childTnLst>
                    </p:cTn>
                  </p:par>
                </p:childTnLst>
              </p:cTn>
              <p:nextCondLst>
                <p:cond evt="onClick" delay="0">
                  <p:tgtEl>
                    <p:spTgt spid="14"/>
                  </p:tgtEl>
                </p:cond>
              </p:nextCondLst>
            </p:seq>
            <p:audio>
              <p:cMediaNode vol="80000">
                <p:cTn id="19" fill="hold" display="0">
                  <p:stCondLst>
                    <p:cond delay="indefinite"/>
                  </p:stCondLst>
                  <p:endCondLst>
                    <p:cond evt="onStopAudio" delay="0">
                      <p:tgtEl>
                        <p:sldTgt/>
                      </p:tgtEl>
                    </p:cond>
                  </p:endCondLst>
                </p:cTn>
                <p:tgtEl>
                  <p:spTgt spid="1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JDPjSe_drZ4"/>
          <p:cNvPicPr>
            <a:picLocks noRot="1" noChangeAspect="1"/>
          </p:cNvPicPr>
          <p:nvPr>
            <a:videoFile r:link="rId1"/>
          </p:nvPr>
        </p:nvPicPr>
        <p:blipFill>
          <a:blip r:embed="rId3"/>
          <a:stretch>
            <a:fillRect/>
          </a:stretch>
        </p:blipFill>
        <p:spPr>
          <a:xfrm>
            <a:off x="783869" y="1977332"/>
            <a:ext cx="5016309" cy="2821674"/>
          </a:xfrm>
          <a:prstGeom prst="rect">
            <a:avLst/>
          </a:prstGeom>
        </p:spPr>
      </p:pic>
      <p:grpSp>
        <p:nvGrpSpPr>
          <p:cNvPr id="4" name="Group 3"/>
          <p:cNvGrpSpPr/>
          <p:nvPr/>
        </p:nvGrpSpPr>
        <p:grpSpPr>
          <a:xfrm>
            <a:off x="202872" y="7014210"/>
            <a:ext cx="2422340" cy="457200"/>
            <a:chOff x="202872" y="7014210"/>
            <a:chExt cx="2422340" cy="457200"/>
          </a:xfrm>
        </p:grpSpPr>
        <p:sp>
          <p:nvSpPr>
            <p:cNvPr id="6" name="Title 1"/>
            <p:cNvSpPr txBox="1">
              <a:spLocks/>
            </p:cNvSpPr>
            <p:nvPr/>
          </p:nvSpPr>
          <p:spPr>
            <a:xfrm>
              <a:off x="577316" y="7090885"/>
              <a:ext cx="2047896" cy="380525"/>
            </a:xfrm>
            <a:prstGeom prst="rect">
              <a:avLst/>
            </a:prstGeom>
          </p:spPr>
          <p:txBody>
            <a:bodyPr vert="horz" lIns="91440" tIns="45720" rIns="91440" bIns="45720" rtlCol="0" anchor="b">
              <a:normAutofit/>
            </a:bodyPr>
            <a:lstStyle>
              <a:lvl1pPr algn="l" defTabSz="1005840" rtl="0" eaLnBrk="1" latinLnBrk="0" hangingPunct="1">
                <a:lnSpc>
                  <a:spcPct val="85000"/>
                </a:lnSpc>
                <a:spcBef>
                  <a:spcPct val="0"/>
                </a:spcBef>
                <a:buNone/>
                <a:defRPr sz="7260" kern="1200" spc="-55" baseline="0">
                  <a:solidFill>
                    <a:schemeClr val="tx1"/>
                  </a:solidFill>
                  <a:latin typeface="+mj-lt"/>
                  <a:ea typeface="+mj-ea"/>
                  <a:cs typeface="+mj-cs"/>
                </a:defRPr>
              </a:lvl1pPr>
            </a:lstStyle>
            <a:p>
              <a:r>
                <a:rPr lang="en-US" sz="1100" cap="small" dirty="0">
                  <a:latin typeface="Felix Titling" panose="04060505060202020A04" pitchFamily="82" charset="0"/>
                </a:rPr>
                <a:t>Hopkinton Historical Society</a:t>
              </a:r>
              <a:br>
                <a:rPr lang="en-US" sz="1100" cap="small" dirty="0">
                  <a:latin typeface="Felix Titling" panose="04060505060202020A04" pitchFamily="82" charset="0"/>
                </a:rPr>
              </a:br>
              <a:r>
                <a:rPr lang="en-US" sz="1050" i="1" dirty="0">
                  <a:latin typeface="Gill Sans MT" panose="020B0502020104020203" pitchFamily="34" charset="0"/>
                </a:rPr>
                <a:t>Celebrating Hopkinton History Since 1859</a:t>
              </a:r>
              <a:endParaRPr lang="en-US" sz="1100" i="1" dirty="0">
                <a:latin typeface="Gill Sans MT" panose="020B0502020104020203"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872" y="7014210"/>
              <a:ext cx="374444" cy="457200"/>
            </a:xfrm>
            <a:prstGeom prst="rect">
              <a:avLst/>
            </a:prstGeom>
          </p:spPr>
        </p:pic>
      </p:grpSp>
      <p:sp>
        <p:nvSpPr>
          <p:cNvPr id="3" name="TextBox 2"/>
          <p:cNvSpPr txBox="1"/>
          <p:nvPr/>
        </p:nvSpPr>
        <p:spPr>
          <a:xfrm>
            <a:off x="707768" y="4799006"/>
            <a:ext cx="5016309" cy="415498"/>
          </a:xfrm>
          <a:prstGeom prst="rect">
            <a:avLst/>
          </a:prstGeom>
          <a:noFill/>
        </p:spPr>
        <p:txBody>
          <a:bodyPr wrap="square" rtlCol="0">
            <a:spAutoFit/>
          </a:bodyPr>
          <a:lstStyle/>
          <a:p>
            <a:r>
              <a:rPr lang="en-US" sz="1050" i="1" dirty="0">
                <a:latin typeface="Gill Sans MT" panose="020B0502020104020203" pitchFamily="34" charset="0"/>
              </a:rPr>
              <a:t>This clip </a:t>
            </a:r>
            <a:r>
              <a:rPr lang="en-US" sz="1050" i="1" dirty="0" smtClean="0">
                <a:latin typeface="Gill Sans MT" panose="020B0502020104020203" pitchFamily="34" charset="0"/>
              </a:rPr>
              <a:t>shows trains </a:t>
            </a:r>
            <a:r>
              <a:rPr lang="en-US" sz="1050" i="1" dirty="0">
                <a:latin typeface="Gill Sans MT" panose="020B0502020104020203" pitchFamily="34" charset="0"/>
              </a:rPr>
              <a:t>going through the Contoocook Covered Railroad Bridge</a:t>
            </a:r>
            <a:r>
              <a:rPr lang="en-US" sz="1050" i="1" dirty="0" smtClean="0">
                <a:latin typeface="Gill Sans MT" panose="020B0502020104020203" pitchFamily="34" charset="0"/>
              </a:rPr>
              <a:t>.  Courtesy of Charles Fenton and the Contoocook Riverway Association.</a:t>
            </a:r>
            <a:endParaRPr lang="en-US" sz="1050" i="1" dirty="0">
              <a:latin typeface="Gill Sans MT" panose="020B0502020104020203" pitchFamily="34"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9169" y="905729"/>
            <a:ext cx="2088653" cy="2036437"/>
          </a:xfrm>
          <a:prstGeom prst="rect">
            <a:avLst/>
          </a:prstGeom>
        </p:spPr>
      </p:pic>
      <p:sp>
        <p:nvSpPr>
          <p:cNvPr id="10" name="Title 1"/>
          <p:cNvSpPr txBox="1">
            <a:spLocks/>
          </p:cNvSpPr>
          <p:nvPr/>
        </p:nvSpPr>
        <p:spPr>
          <a:xfrm>
            <a:off x="783869" y="321851"/>
            <a:ext cx="7770114" cy="777240"/>
          </a:xfrm>
          <a:prstGeom prst="rect">
            <a:avLst/>
          </a:prstGeom>
        </p:spPr>
        <p:txBody>
          <a:bodyPr vert="horz" lIns="91440" tIns="45720" rIns="91440" bIns="45720" rtlCol="0" anchor="b">
            <a:normAutofit/>
          </a:bodyPr>
          <a:lstStyle>
            <a:lvl1pPr algn="l" defTabSz="1005840" rtl="0" eaLnBrk="1" latinLnBrk="0" hangingPunct="1">
              <a:lnSpc>
                <a:spcPct val="85000"/>
              </a:lnSpc>
              <a:spcBef>
                <a:spcPct val="0"/>
              </a:spcBef>
              <a:buNone/>
              <a:defRPr sz="7260" kern="1200" spc="-55" baseline="0">
                <a:solidFill>
                  <a:schemeClr val="tx1"/>
                </a:solidFill>
                <a:latin typeface="+mj-lt"/>
                <a:ea typeface="+mj-ea"/>
                <a:cs typeface="+mj-cs"/>
              </a:defRPr>
            </a:lvl1pPr>
          </a:lstStyle>
          <a:p>
            <a:r>
              <a:rPr lang="en-US" sz="2400" dirty="0" smtClean="0">
                <a:latin typeface="Bernard MT Condensed" panose="02050806060905020404" pitchFamily="18" charset="0"/>
              </a:rPr>
              <a:t>Stop #4c Contoocook Depot: Covered Railroad Bridge</a:t>
            </a:r>
            <a:br>
              <a:rPr lang="en-US" sz="2400" dirty="0" smtClean="0">
                <a:latin typeface="Bernard MT Condensed" panose="02050806060905020404" pitchFamily="18" charset="0"/>
              </a:rPr>
            </a:br>
            <a:r>
              <a:rPr lang="en-US" sz="2400" dirty="0" smtClean="0">
                <a:latin typeface="Bernard MT Condensed" panose="02050806060905020404" pitchFamily="18" charset="0"/>
              </a:rPr>
              <a:t>896 Main St., Contoocook</a:t>
            </a:r>
            <a:endParaRPr lang="en-US" sz="2400" dirty="0">
              <a:latin typeface="Bernard MT Condensed" panose="02050806060905020404" pitchFamily="18" charset="0"/>
            </a:endParaRPr>
          </a:p>
        </p:txBody>
      </p:sp>
      <p:sp>
        <p:nvSpPr>
          <p:cNvPr id="12" name="TextBox 11"/>
          <p:cNvSpPr txBox="1"/>
          <p:nvPr/>
        </p:nvSpPr>
        <p:spPr>
          <a:xfrm>
            <a:off x="858182" y="5373001"/>
            <a:ext cx="8639639" cy="1569660"/>
          </a:xfrm>
          <a:prstGeom prst="rect">
            <a:avLst/>
          </a:prstGeom>
          <a:noFill/>
        </p:spPr>
        <p:txBody>
          <a:bodyPr wrap="square" rtlCol="0">
            <a:spAutoFit/>
          </a:bodyPr>
          <a:lstStyle/>
          <a:p>
            <a:pPr indent="228600"/>
            <a:r>
              <a:rPr lang="en-US" sz="1200" dirty="0" smtClean="0">
                <a:latin typeface="Gill Sans MT" panose="020B0502020104020203" pitchFamily="34" charset="0"/>
              </a:rPr>
              <a:t>The Contoocook Covered Railroad Bridge is the oldest covered railroad bridge in the U.S. that is still standing.  It was rebuilt </a:t>
            </a:r>
            <a:r>
              <a:rPr lang="en-US" sz="1200" dirty="0">
                <a:latin typeface="Gill Sans MT" panose="020B0502020104020203" pitchFamily="34" charset="0"/>
              </a:rPr>
              <a:t>in 1889 to replace a lighter covered railroad bridge constructed between 1849–50, having been built by the former Concord </a:t>
            </a:r>
            <a:r>
              <a:rPr lang="en-US" sz="1200" dirty="0" smtClean="0">
                <a:latin typeface="Gill Sans MT" panose="020B0502020104020203" pitchFamily="34" charset="0"/>
              </a:rPr>
              <a:t>&amp; </a:t>
            </a:r>
            <a:r>
              <a:rPr lang="en-US" sz="1200" dirty="0">
                <a:latin typeface="Gill Sans MT" panose="020B0502020104020203" pitchFamily="34" charset="0"/>
              </a:rPr>
              <a:t>Claremont Railroad (acquired by the Boston &amp; Maine Railroad in 1887</a:t>
            </a:r>
            <a:r>
              <a:rPr lang="en-US" sz="1200" dirty="0" smtClean="0">
                <a:latin typeface="Gill Sans MT" panose="020B0502020104020203" pitchFamily="34" charset="0"/>
              </a:rPr>
              <a:t>).  It is the </a:t>
            </a:r>
            <a:r>
              <a:rPr lang="en-US" sz="1200" dirty="0">
                <a:latin typeface="Gill Sans MT" panose="020B0502020104020203" pitchFamily="34" charset="0"/>
              </a:rPr>
              <a:t>oldest of four surviving double-web Town lattice railroad </a:t>
            </a:r>
            <a:r>
              <a:rPr lang="en-US" sz="1200" dirty="0" smtClean="0">
                <a:latin typeface="Gill Sans MT" panose="020B0502020104020203" pitchFamily="34" charset="0"/>
              </a:rPr>
              <a:t>bridges.   It </a:t>
            </a:r>
            <a:r>
              <a:rPr lang="en-US" sz="1200" dirty="0">
                <a:latin typeface="Gill Sans MT" panose="020B0502020104020203" pitchFamily="34" charset="0"/>
              </a:rPr>
              <a:t>was </a:t>
            </a:r>
            <a:r>
              <a:rPr lang="en-US" sz="1200" dirty="0" smtClean="0">
                <a:latin typeface="Gill Sans MT" panose="020B0502020104020203" pitchFamily="34" charset="0"/>
              </a:rPr>
              <a:t>likely designed </a:t>
            </a:r>
            <a:r>
              <a:rPr lang="en-US" sz="1200" dirty="0">
                <a:latin typeface="Gill Sans MT" panose="020B0502020104020203" pitchFamily="34" charset="0"/>
              </a:rPr>
              <a:t>by Boston &amp; Maine Railroad engineer Jonathan Parker Snow (1848–1933) and built by carpenter David Hazelton (1832–1908). </a:t>
            </a:r>
            <a:r>
              <a:rPr lang="en-US" sz="1200" dirty="0" smtClean="0">
                <a:latin typeface="Gill Sans MT" panose="020B0502020104020203" pitchFamily="34" charset="0"/>
              </a:rPr>
              <a:t> Under </a:t>
            </a:r>
            <a:r>
              <a:rPr lang="en-US" sz="1200" dirty="0">
                <a:latin typeface="Gill Sans MT" panose="020B0502020104020203" pitchFamily="34" charset="0"/>
              </a:rPr>
              <a:t>Snow, the Boston &amp; Maine utilized wooden bridges on its branch lines longer than any other major railroad, the last of these constructed in 1916. </a:t>
            </a:r>
            <a:endParaRPr lang="en-US" sz="1200" dirty="0" smtClean="0">
              <a:latin typeface="Gill Sans MT" panose="020B0502020104020203" pitchFamily="34" charset="0"/>
            </a:endParaRPr>
          </a:p>
          <a:p>
            <a:pPr indent="228600"/>
            <a:r>
              <a:rPr lang="en-US" sz="1200" dirty="0">
                <a:latin typeface="Gill Sans MT" panose="020B0502020104020203" pitchFamily="34" charset="0"/>
              </a:rPr>
              <a:t>The bridge was in use as a railroad bridge until </a:t>
            </a:r>
            <a:r>
              <a:rPr lang="en-US" sz="1200" dirty="0" smtClean="0">
                <a:latin typeface="Gill Sans MT" panose="020B0502020104020203" pitchFamily="34" charset="0"/>
              </a:rPr>
              <a:t>1962.  It survived </a:t>
            </a:r>
            <a:r>
              <a:rPr lang="en-US" sz="1200" dirty="0">
                <a:latin typeface="Gill Sans MT" panose="020B0502020104020203" pitchFamily="34" charset="0"/>
              </a:rPr>
              <a:t>a flood in 1936</a:t>
            </a:r>
            <a:r>
              <a:rPr lang="en-US" sz="1200" dirty="0" smtClean="0">
                <a:latin typeface="Gill Sans MT" panose="020B0502020104020203" pitchFamily="34" charset="0"/>
              </a:rPr>
              <a:t>, and the 1938 Hurricane.  Both times it was </a:t>
            </a:r>
            <a:r>
              <a:rPr lang="en-US" sz="1200" dirty="0">
                <a:latin typeface="Gill Sans MT" panose="020B0502020104020203" pitchFamily="34" charset="0"/>
              </a:rPr>
              <a:t>moved off its foundations </a:t>
            </a:r>
            <a:r>
              <a:rPr lang="en-US" sz="1200" dirty="0" smtClean="0">
                <a:latin typeface="Gill Sans MT" panose="020B0502020104020203" pitchFamily="34" charset="0"/>
              </a:rPr>
              <a:t>and </a:t>
            </a:r>
            <a:r>
              <a:rPr lang="en-US" sz="1200" dirty="0">
                <a:latin typeface="Gill Sans MT" panose="020B0502020104020203" pitchFamily="34" charset="0"/>
              </a:rPr>
              <a:t>saved from being completely washed down river by the rail tracks running through it. </a:t>
            </a:r>
            <a:endParaRPr lang="en-US" sz="1200" dirty="0" smtClean="0">
              <a:latin typeface="Gill Sans MT" panose="020B0502020104020203" pitchFamily="34" charset="0"/>
            </a:endParaRP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6230" y="3130710"/>
            <a:ext cx="3351592" cy="1715134"/>
          </a:xfrm>
          <a:prstGeom prst="rect">
            <a:avLst/>
          </a:prstGeom>
        </p:spPr>
      </p:pic>
      <p:sp>
        <p:nvSpPr>
          <p:cNvPr id="14" name="TextBox 13"/>
          <p:cNvSpPr txBox="1"/>
          <p:nvPr/>
        </p:nvSpPr>
        <p:spPr>
          <a:xfrm>
            <a:off x="8184580" y="4808233"/>
            <a:ext cx="1468672" cy="253916"/>
          </a:xfrm>
          <a:prstGeom prst="rect">
            <a:avLst/>
          </a:prstGeom>
          <a:noFill/>
        </p:spPr>
        <p:txBody>
          <a:bodyPr wrap="none" rtlCol="0">
            <a:spAutoFit/>
          </a:bodyPr>
          <a:lstStyle/>
          <a:p>
            <a:r>
              <a:rPr lang="en-US" sz="1050" i="1" dirty="0" smtClean="0">
                <a:latin typeface="Gill Sans MT" panose="020B0502020104020203" pitchFamily="34" charset="0"/>
              </a:rPr>
              <a:t>Photo credit Bob LaPree.</a:t>
            </a:r>
            <a:endParaRPr lang="en-US" sz="1050" i="1" dirty="0">
              <a:latin typeface="Gill Sans MT" panose="020B0502020104020203" pitchFamily="34" charset="0"/>
            </a:endParaRPr>
          </a:p>
        </p:txBody>
      </p:sp>
      <p:sp>
        <p:nvSpPr>
          <p:cNvPr id="15" name="TextBox 14"/>
          <p:cNvSpPr txBox="1"/>
          <p:nvPr/>
        </p:nvSpPr>
        <p:spPr>
          <a:xfrm>
            <a:off x="783869" y="1053200"/>
            <a:ext cx="4370692" cy="738664"/>
          </a:xfrm>
          <a:prstGeom prst="rect">
            <a:avLst/>
          </a:prstGeom>
          <a:noFill/>
        </p:spPr>
        <p:txBody>
          <a:bodyPr wrap="square" rtlCol="0">
            <a:spAutoFit/>
          </a:bodyPr>
          <a:lstStyle/>
          <a:p>
            <a:r>
              <a:rPr lang="en-US" sz="1050" i="1" dirty="0" smtClean="0">
                <a:latin typeface="Gill Sans MT" panose="020B0502020104020203" pitchFamily="34" charset="0"/>
              </a:rPr>
              <a:t>For all of the Contoocook Village stops near the Depot (Stops 4a 4d), park in the Municipal Parking Lot beside the Contoocook Railroad Museum located at 896 Main St.  If you’d like, you can get out of your car and explore the different stops in Contoocook Village on foot.</a:t>
            </a:r>
            <a:endParaRPr lang="en-US" sz="1050" i="1" dirty="0">
              <a:latin typeface="Gill Sans MT" panose="020B0502020104020203" pitchFamily="34" charset="0"/>
            </a:endParaRPr>
          </a:p>
        </p:txBody>
      </p:sp>
    </p:spTree>
    <p:extLst>
      <p:ext uri="{BB962C8B-B14F-4D97-AF65-F5344CB8AC3E}">
        <p14:creationId xmlns:p14="http://schemas.microsoft.com/office/powerpoint/2010/main" val="41759295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02872" y="7014210"/>
            <a:ext cx="2422340" cy="457200"/>
            <a:chOff x="202872" y="7014210"/>
            <a:chExt cx="2422340" cy="457200"/>
          </a:xfrm>
        </p:grpSpPr>
        <p:sp>
          <p:nvSpPr>
            <p:cNvPr id="8" name="Title 1"/>
            <p:cNvSpPr txBox="1">
              <a:spLocks/>
            </p:cNvSpPr>
            <p:nvPr/>
          </p:nvSpPr>
          <p:spPr>
            <a:xfrm>
              <a:off x="577316" y="7090885"/>
              <a:ext cx="2047896" cy="380525"/>
            </a:xfrm>
            <a:prstGeom prst="rect">
              <a:avLst/>
            </a:prstGeom>
          </p:spPr>
          <p:txBody>
            <a:bodyPr vert="horz" lIns="91440" tIns="45720" rIns="91440" bIns="45720" rtlCol="0" anchor="b">
              <a:normAutofit/>
            </a:bodyPr>
            <a:lstStyle>
              <a:lvl1pPr algn="l" defTabSz="1005840" rtl="0" eaLnBrk="1" latinLnBrk="0" hangingPunct="1">
                <a:lnSpc>
                  <a:spcPct val="85000"/>
                </a:lnSpc>
                <a:spcBef>
                  <a:spcPct val="0"/>
                </a:spcBef>
                <a:buNone/>
                <a:defRPr sz="7260" kern="1200" spc="-55" baseline="0">
                  <a:solidFill>
                    <a:schemeClr val="tx1"/>
                  </a:solidFill>
                  <a:latin typeface="+mj-lt"/>
                  <a:ea typeface="+mj-ea"/>
                  <a:cs typeface="+mj-cs"/>
                </a:defRPr>
              </a:lvl1pPr>
            </a:lstStyle>
            <a:p>
              <a:r>
                <a:rPr lang="en-US" sz="1100" cap="small" dirty="0">
                  <a:latin typeface="Felix Titling" panose="04060505060202020A04" pitchFamily="82" charset="0"/>
                </a:rPr>
                <a:t>Hopkinton Historical Society</a:t>
              </a:r>
              <a:br>
                <a:rPr lang="en-US" sz="1100" cap="small" dirty="0">
                  <a:latin typeface="Felix Titling" panose="04060505060202020A04" pitchFamily="82" charset="0"/>
                </a:rPr>
              </a:br>
              <a:r>
                <a:rPr lang="en-US" sz="1050" i="1" dirty="0">
                  <a:latin typeface="Gill Sans MT" panose="020B0502020104020203" pitchFamily="34" charset="0"/>
                </a:rPr>
                <a:t>Celebrating Hopkinton History Since 1859</a:t>
              </a:r>
              <a:endParaRPr lang="en-US" sz="1100" i="1" dirty="0">
                <a:latin typeface="Gill Sans MT" panose="020B0502020104020203" pitchFamily="34"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72" y="7014210"/>
              <a:ext cx="374444" cy="457200"/>
            </a:xfrm>
            <a:prstGeom prst="rect">
              <a:avLst/>
            </a:prstGeom>
          </p:spPr>
        </p:pic>
      </p:grpSp>
      <p:sp>
        <p:nvSpPr>
          <p:cNvPr id="10" name="Title 1"/>
          <p:cNvSpPr txBox="1">
            <a:spLocks/>
          </p:cNvSpPr>
          <p:nvPr/>
        </p:nvSpPr>
        <p:spPr>
          <a:xfrm>
            <a:off x="783869" y="321851"/>
            <a:ext cx="7770114" cy="777240"/>
          </a:xfrm>
          <a:prstGeom prst="rect">
            <a:avLst/>
          </a:prstGeom>
        </p:spPr>
        <p:txBody>
          <a:bodyPr vert="horz" lIns="91440" tIns="45720" rIns="91440" bIns="45720" rtlCol="0" anchor="b">
            <a:normAutofit/>
          </a:bodyPr>
          <a:lstStyle>
            <a:lvl1pPr algn="l" defTabSz="1005840" rtl="0" eaLnBrk="1" latinLnBrk="0" hangingPunct="1">
              <a:lnSpc>
                <a:spcPct val="85000"/>
              </a:lnSpc>
              <a:spcBef>
                <a:spcPct val="0"/>
              </a:spcBef>
              <a:buNone/>
              <a:defRPr sz="7260" kern="1200" spc="-55" baseline="0">
                <a:solidFill>
                  <a:schemeClr val="tx1"/>
                </a:solidFill>
                <a:latin typeface="+mj-lt"/>
                <a:ea typeface="+mj-ea"/>
                <a:cs typeface="+mj-cs"/>
              </a:defRPr>
            </a:lvl1pPr>
          </a:lstStyle>
          <a:p>
            <a:r>
              <a:rPr lang="en-US" sz="2400" dirty="0">
                <a:latin typeface="Bernard MT Condensed" panose="02050806060905020404" pitchFamily="18" charset="0"/>
              </a:rPr>
              <a:t>Stop #4c Contoocook Depot: Covered Railroad Bridge</a:t>
            </a:r>
            <a:br>
              <a:rPr lang="en-US" sz="2400" dirty="0">
                <a:latin typeface="Bernard MT Condensed" panose="02050806060905020404" pitchFamily="18" charset="0"/>
              </a:rPr>
            </a:br>
            <a:r>
              <a:rPr lang="en-US" sz="2400" dirty="0">
                <a:latin typeface="Bernard MT Condensed" panose="02050806060905020404" pitchFamily="18" charset="0"/>
              </a:rPr>
              <a:t>896 Main St., Contoocook</a:t>
            </a:r>
          </a:p>
        </p:txBody>
      </p:sp>
      <p:sp>
        <p:nvSpPr>
          <p:cNvPr id="12" name="TextBox 11"/>
          <p:cNvSpPr txBox="1"/>
          <p:nvPr/>
        </p:nvSpPr>
        <p:spPr>
          <a:xfrm>
            <a:off x="783868" y="1053200"/>
            <a:ext cx="4702531" cy="415498"/>
          </a:xfrm>
          <a:prstGeom prst="rect">
            <a:avLst/>
          </a:prstGeom>
          <a:noFill/>
        </p:spPr>
        <p:txBody>
          <a:bodyPr wrap="square" rtlCol="0">
            <a:spAutoFit/>
          </a:bodyPr>
          <a:lstStyle/>
          <a:p>
            <a:r>
              <a:rPr lang="en-US" sz="1050" i="1" dirty="0" smtClean="0">
                <a:latin typeface="Gill Sans MT" panose="020B0502020104020203" pitchFamily="34" charset="0"/>
              </a:rPr>
              <a:t>For Stops 5a-5d, park in the Municipal Parking Lot adjacent to 44 Cedar St.  If you’d like, you can get out of your car and explore the different stops in Contoocook Village on foot.</a:t>
            </a:r>
            <a:endParaRPr lang="en-US" sz="1050" i="1" dirty="0">
              <a:latin typeface="Gill Sans MT" panose="020B0502020104020203"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5881"/>
          <a:stretch/>
        </p:blipFill>
        <p:spPr>
          <a:xfrm>
            <a:off x="856730" y="1789811"/>
            <a:ext cx="3713451" cy="256032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7298" y="4530565"/>
            <a:ext cx="4352544" cy="2560320"/>
          </a:xfrm>
          <a:prstGeom prst="rect">
            <a:avLst/>
          </a:prstGeom>
        </p:spPr>
      </p:pic>
      <p:sp>
        <p:nvSpPr>
          <p:cNvPr id="5" name="TextBox 4"/>
          <p:cNvSpPr txBox="1"/>
          <p:nvPr/>
        </p:nvSpPr>
        <p:spPr>
          <a:xfrm>
            <a:off x="6789265" y="1241072"/>
            <a:ext cx="2810577" cy="577081"/>
          </a:xfrm>
          <a:prstGeom prst="rect">
            <a:avLst/>
          </a:prstGeom>
          <a:noFill/>
        </p:spPr>
        <p:txBody>
          <a:bodyPr wrap="square" rtlCol="0">
            <a:spAutoFit/>
          </a:bodyPr>
          <a:lstStyle/>
          <a:p>
            <a:pPr algn="r"/>
            <a:r>
              <a:rPr lang="en-US" sz="1050" i="1" dirty="0" smtClean="0">
                <a:latin typeface="Gill Sans MT" panose="020B0502020104020203" pitchFamily="34" charset="0"/>
              </a:rPr>
              <a:t>Images of the covered railroad bridge in Contoocook during high waters and after it was tipped during the 1938 hurricane.  HHS collection.</a:t>
            </a:r>
            <a:endParaRPr lang="en-US" sz="1050" i="1" dirty="0">
              <a:latin typeface="Gill Sans MT" panose="020B0502020104020203" pitchFamily="34"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1614" y="1818153"/>
            <a:ext cx="4378228" cy="2560320"/>
          </a:xfrm>
          <a:prstGeom prst="rect">
            <a:avLst/>
          </a:prstGeom>
        </p:spPr>
      </p:pic>
      <p:sp>
        <p:nvSpPr>
          <p:cNvPr id="17" name="TextBox 16"/>
          <p:cNvSpPr txBox="1"/>
          <p:nvPr/>
        </p:nvSpPr>
        <p:spPr>
          <a:xfrm>
            <a:off x="783868" y="4474013"/>
            <a:ext cx="3922886" cy="2492990"/>
          </a:xfrm>
          <a:prstGeom prst="rect">
            <a:avLst/>
          </a:prstGeom>
          <a:noFill/>
        </p:spPr>
        <p:txBody>
          <a:bodyPr wrap="square" rtlCol="0">
            <a:spAutoFit/>
          </a:bodyPr>
          <a:lstStyle/>
          <a:p>
            <a:pPr indent="231775"/>
            <a:r>
              <a:rPr lang="en-US" sz="1200" dirty="0" smtClean="0">
                <a:latin typeface="Gill Sans MT" panose="020B0502020104020203" pitchFamily="34" charset="0"/>
              </a:rPr>
              <a:t>High water was often an issue for the Contoocook Covered Railroad Bridge.  During the flood of 1936 and the hurricane of 1938, the bridge suffered extensive damage.  In fact, the only thing that prevented the bridge from being carried downriver was the strength of the steel railroad tracks.</a:t>
            </a:r>
          </a:p>
          <a:p>
            <a:pPr indent="231775"/>
            <a:r>
              <a:rPr lang="en-US" sz="1200" dirty="0" smtClean="0">
                <a:latin typeface="Gill Sans MT" panose="020B0502020104020203" pitchFamily="34" charset="0"/>
              </a:rPr>
              <a:t> Following the 1936 flood, the Claremont and Hillsboro Railway lines suffered so much damage that there was talk of discontinuing them.  Claremont, however, had just finished paying franchise and demanded that the washed-out bridges, including the damaged bridge at Contoocook, be restored.</a:t>
            </a:r>
          </a:p>
          <a:p>
            <a:pPr indent="231775"/>
            <a:r>
              <a:rPr lang="en-US" sz="1200" dirty="0" smtClean="0">
                <a:latin typeface="Gill Sans MT" panose="020B0502020104020203" pitchFamily="34" charset="0"/>
              </a:rPr>
              <a:t>Following damage from the 1938 hurricane, trains from West Henniker to Hillsboro were given up.</a:t>
            </a:r>
            <a:endParaRPr lang="en-US" sz="1200" dirty="0">
              <a:latin typeface="Gill Sans MT" panose="020B0502020104020203" pitchFamily="34" charset="0"/>
            </a:endParaRPr>
          </a:p>
        </p:txBody>
      </p:sp>
    </p:spTree>
    <p:extLst>
      <p:ext uri="{BB962C8B-B14F-4D97-AF65-F5344CB8AC3E}">
        <p14:creationId xmlns:p14="http://schemas.microsoft.com/office/powerpoint/2010/main" val="22287200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5768" y="355322"/>
            <a:ext cx="8610909" cy="777240"/>
          </a:xfrm>
        </p:spPr>
        <p:txBody>
          <a:bodyPr>
            <a:noAutofit/>
          </a:bodyPr>
          <a:lstStyle/>
          <a:p>
            <a:r>
              <a:rPr lang="en-US" sz="2400" dirty="0">
                <a:latin typeface="Bernard MT Condensed" panose="02050806060905020404" pitchFamily="18" charset="0"/>
              </a:rPr>
              <a:t>Stop </a:t>
            </a:r>
            <a:r>
              <a:rPr lang="en-US" sz="2400" dirty="0" smtClean="0">
                <a:latin typeface="Bernard MT Condensed" panose="02050806060905020404" pitchFamily="18" charset="0"/>
              </a:rPr>
              <a:t>#4d Railroad Workers: Who </a:t>
            </a:r>
            <a:r>
              <a:rPr lang="en-US" sz="2400" dirty="0">
                <a:latin typeface="Bernard MT Condensed" panose="02050806060905020404" pitchFamily="18" charset="0"/>
              </a:rPr>
              <a:t>built Hopkinton’s </a:t>
            </a:r>
            <a:r>
              <a:rPr lang="en-US" sz="2400" dirty="0" smtClean="0">
                <a:latin typeface="Bernard MT Condensed" panose="02050806060905020404" pitchFamily="18" charset="0"/>
              </a:rPr>
              <a:t>Railroads</a:t>
            </a:r>
            <a:r>
              <a:rPr lang="en-US" sz="2400" dirty="0">
                <a:latin typeface="Bernard MT Condensed" panose="02050806060905020404" pitchFamily="18" charset="0"/>
              </a:rPr>
              <a:t>?</a:t>
            </a:r>
            <a:br>
              <a:rPr lang="en-US" sz="2400" dirty="0">
                <a:latin typeface="Bernard MT Condensed" panose="02050806060905020404" pitchFamily="18" charset="0"/>
              </a:rPr>
            </a:br>
            <a:r>
              <a:rPr lang="en-US" sz="2400" dirty="0">
                <a:latin typeface="Bernard MT Condensed" panose="02050806060905020404" pitchFamily="18" charset="0"/>
              </a:rPr>
              <a:t>896 Main St., </a:t>
            </a:r>
            <a:r>
              <a:rPr lang="en-US" sz="2400" dirty="0" smtClean="0">
                <a:latin typeface="Bernard MT Condensed" panose="02050806060905020404" pitchFamily="18" charset="0"/>
              </a:rPr>
              <a:t>Contoocook</a:t>
            </a:r>
            <a:endParaRPr lang="en-US" sz="2400" dirty="0">
              <a:latin typeface="Bernard MT Condensed" panose="02050806060905020404" pitchFamily="18" charset="0"/>
            </a:endParaRPr>
          </a:p>
        </p:txBody>
      </p:sp>
      <p:grpSp>
        <p:nvGrpSpPr>
          <p:cNvPr id="4" name="Group 3"/>
          <p:cNvGrpSpPr/>
          <p:nvPr/>
        </p:nvGrpSpPr>
        <p:grpSpPr>
          <a:xfrm>
            <a:off x="202872" y="7014210"/>
            <a:ext cx="2422340" cy="457200"/>
            <a:chOff x="202872" y="7014210"/>
            <a:chExt cx="2422340" cy="457200"/>
          </a:xfrm>
        </p:grpSpPr>
        <p:sp>
          <p:nvSpPr>
            <p:cNvPr id="6" name="Title 1"/>
            <p:cNvSpPr txBox="1">
              <a:spLocks/>
            </p:cNvSpPr>
            <p:nvPr/>
          </p:nvSpPr>
          <p:spPr>
            <a:xfrm>
              <a:off x="577316" y="7090885"/>
              <a:ext cx="2047896" cy="380525"/>
            </a:xfrm>
            <a:prstGeom prst="rect">
              <a:avLst/>
            </a:prstGeom>
          </p:spPr>
          <p:txBody>
            <a:bodyPr vert="horz" lIns="91440" tIns="45720" rIns="91440" bIns="45720" rtlCol="0" anchor="b">
              <a:normAutofit/>
            </a:bodyPr>
            <a:lstStyle>
              <a:lvl1pPr algn="l" defTabSz="1005840" rtl="0" eaLnBrk="1" latinLnBrk="0" hangingPunct="1">
                <a:lnSpc>
                  <a:spcPct val="85000"/>
                </a:lnSpc>
                <a:spcBef>
                  <a:spcPct val="0"/>
                </a:spcBef>
                <a:buNone/>
                <a:defRPr sz="7260" kern="1200" spc="-55" baseline="0">
                  <a:solidFill>
                    <a:schemeClr val="tx1"/>
                  </a:solidFill>
                  <a:latin typeface="+mj-lt"/>
                  <a:ea typeface="+mj-ea"/>
                  <a:cs typeface="+mj-cs"/>
                </a:defRPr>
              </a:lvl1pPr>
            </a:lstStyle>
            <a:p>
              <a:r>
                <a:rPr lang="en-US" sz="1100" cap="small" dirty="0">
                  <a:latin typeface="Felix Titling" panose="04060505060202020A04" pitchFamily="82" charset="0"/>
                </a:rPr>
                <a:t>Hopkinton Historical Society</a:t>
              </a:r>
              <a:br>
                <a:rPr lang="en-US" sz="1100" cap="small" dirty="0">
                  <a:latin typeface="Felix Titling" panose="04060505060202020A04" pitchFamily="82" charset="0"/>
                </a:rPr>
              </a:br>
              <a:r>
                <a:rPr lang="en-US" sz="1050" i="1" dirty="0">
                  <a:latin typeface="Gill Sans MT" panose="020B0502020104020203" pitchFamily="34" charset="0"/>
                </a:rPr>
                <a:t>Celebrating Hopkinton History Since 1859</a:t>
              </a:r>
              <a:endParaRPr lang="en-US" sz="1100" i="1" dirty="0">
                <a:latin typeface="Gill Sans MT" panose="020B0502020104020203"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72" y="7014210"/>
              <a:ext cx="374444" cy="457200"/>
            </a:xfrm>
            <a:prstGeom prst="rect">
              <a:avLst/>
            </a:prstGeom>
          </p:spPr>
        </p:pic>
      </p:grpSp>
      <p:sp>
        <p:nvSpPr>
          <p:cNvPr id="8" name="Text Box 2"/>
          <p:cNvSpPr txBox="1">
            <a:spLocks noChangeArrowheads="1"/>
          </p:cNvSpPr>
          <p:nvPr/>
        </p:nvSpPr>
        <p:spPr bwMode="auto">
          <a:xfrm>
            <a:off x="745768" y="2179217"/>
            <a:ext cx="4086113" cy="4524315"/>
          </a:xfrm>
          <a:prstGeom prst="rect">
            <a:avLst/>
          </a:prstGeom>
          <a:noFill/>
          <a:ln w="9525">
            <a:noFill/>
            <a:miter lim="800000"/>
            <a:headEnd/>
            <a:tailEnd/>
          </a:ln>
        </p:spPr>
        <p:txBody>
          <a:bodyPr rot="0" vert="horz" wrap="square" lIns="91440" tIns="45720" rIns="91440" bIns="45720" anchor="t" anchorCtr="0">
            <a:spAutoFit/>
          </a:bodyPr>
          <a:lstStyle/>
          <a:p>
            <a:pPr marL="0" marR="0">
              <a:spcBef>
                <a:spcPts val="0"/>
              </a:spcBef>
              <a:spcAft>
                <a:spcPts val="0"/>
              </a:spcAft>
            </a:pPr>
            <a:r>
              <a:rPr lang="en-US" sz="1200" dirty="0">
                <a:effectLst/>
                <a:latin typeface="Gill Sans MT" panose="020B0502020104020203" pitchFamily="34" charset="0"/>
                <a:ea typeface="Calibri" panose="020F0502020204030204" pitchFamily="34" charset="0"/>
                <a:cs typeface="Times New Roman" panose="02020603050405020304" pitchFamily="18" charset="0"/>
              </a:rPr>
              <a:t>Here’s an interesting piece of Contoocook history.  Where Mr. </a:t>
            </a:r>
            <a:r>
              <a:rPr lang="en-US" sz="1200" dirty="0" smtClean="0">
                <a:effectLst/>
                <a:latin typeface="Gill Sans MT" panose="020B0502020104020203" pitchFamily="34" charset="0"/>
                <a:ea typeface="Calibri" panose="020F0502020204030204" pitchFamily="34" charset="0"/>
                <a:cs typeface="Times New Roman" panose="02020603050405020304" pitchFamily="18" charset="0"/>
              </a:rPr>
              <a:t>Mike’s gas station is now</a:t>
            </a:r>
            <a:r>
              <a:rPr lang="en-US" sz="1200" dirty="0">
                <a:latin typeface="Gill Sans MT" panose="020B0502020104020203" pitchFamily="34" charset="0"/>
                <a:ea typeface="Calibri" panose="020F0502020204030204" pitchFamily="34" charset="0"/>
                <a:cs typeface="Times New Roman" panose="02020603050405020304" pitchFamily="18" charset="0"/>
              </a:rPr>
              <a:t> </a:t>
            </a:r>
            <a:r>
              <a:rPr lang="en-US" sz="1200" dirty="0" smtClean="0">
                <a:latin typeface="Gill Sans MT" panose="020B0502020104020203" pitchFamily="34" charset="0"/>
                <a:ea typeface="Calibri" panose="020F0502020204030204" pitchFamily="34" charset="0"/>
                <a:cs typeface="Times New Roman" panose="02020603050405020304" pitchFamily="18" charset="0"/>
              </a:rPr>
              <a:t>located,</a:t>
            </a:r>
            <a:r>
              <a:rPr lang="en-US" sz="1200" dirty="0" smtClean="0">
                <a:effectLst/>
                <a:latin typeface="Gill Sans MT" panose="020B0502020104020203" pitchFamily="34" charset="0"/>
                <a:ea typeface="Calibri" panose="020F0502020204030204" pitchFamily="34" charset="0"/>
                <a:cs typeface="Times New Roman" panose="02020603050405020304" pitchFamily="18" charset="0"/>
              </a:rPr>
              <a:t> </a:t>
            </a:r>
            <a:r>
              <a:rPr lang="en-US" sz="1200" dirty="0">
                <a:effectLst/>
                <a:latin typeface="Gill Sans MT" panose="020B0502020104020203" pitchFamily="34" charset="0"/>
                <a:ea typeface="Calibri" panose="020F0502020204030204" pitchFamily="34" charset="0"/>
                <a:cs typeface="Times New Roman" panose="02020603050405020304" pitchFamily="18" charset="0"/>
              </a:rPr>
              <a:t>once stood a boarding house, called Old Central House.  It would later be moved across the street, and for many years would be the Grange Hall and later the Boys &amp; Girls Club.  But when it was a boarding house, right across from the train station, there resided a group of Irishmen, who helped build Contoocook’s railroads.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Gill Sans MT" panose="020B0502020104020203"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i="1" dirty="0">
                <a:effectLst/>
                <a:latin typeface="Gill Sans MT" panose="020B0502020104020203" pitchFamily="34" charset="0"/>
                <a:ea typeface="Calibri" panose="020F0502020204030204" pitchFamily="34" charset="0"/>
                <a:cs typeface="Times New Roman" panose="02020603050405020304" pitchFamily="18" charset="0"/>
              </a:rPr>
              <a:t>Notes from Contoocook Grange (Hopkinton Historical Society 2014.17.24):  “The home of Mrs. Edith </a:t>
            </a:r>
            <a:r>
              <a:rPr lang="en-US" sz="1200" i="1" dirty="0" smtClean="0">
                <a:effectLst/>
                <a:latin typeface="Gill Sans MT" panose="020B0502020104020203" pitchFamily="34" charset="0"/>
                <a:ea typeface="Calibri" panose="020F0502020204030204" pitchFamily="34" charset="0"/>
                <a:cs typeface="Times New Roman" panose="02020603050405020304" pitchFamily="18" charset="0"/>
              </a:rPr>
              <a:t>Krzyzaniak </a:t>
            </a:r>
            <a:r>
              <a:rPr lang="en-US" sz="1200" i="1" dirty="0">
                <a:effectLst/>
                <a:latin typeface="Gill Sans MT" panose="020B0502020104020203" pitchFamily="34" charset="0"/>
                <a:ea typeface="Calibri" panose="020F0502020204030204" pitchFamily="34" charset="0"/>
                <a:cs typeface="Times New Roman" panose="02020603050405020304" pitchFamily="18" charset="0"/>
              </a:rPr>
              <a:t>and our grange hall was situated in Contoocook Square where the Esso station and Johnson Insurance Stands.  It was built in 1831 and owned by Nathaniel G. H. Morrill.  It was called Old Central House.  A family of Blodgett and Walcott ran the Central House ….  Young Irish men from Ireland boarded there and were Railroad laborers.”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i="1" dirty="0">
                <a:effectLst/>
                <a:latin typeface="Gill Sans MT" panose="020B0502020104020203"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Gill Sans MT" panose="020B0502020104020203" pitchFamily="34" charset="0"/>
                <a:ea typeface="Calibri" panose="020F0502020204030204" pitchFamily="34" charset="0"/>
                <a:cs typeface="Times New Roman" panose="02020603050405020304" pitchFamily="18" charset="0"/>
              </a:rPr>
              <a:t>In 1850, the census shows that the band of young Irish men were doing the same work on the Railroad in Bradford, also staying at a </a:t>
            </a:r>
            <a:r>
              <a:rPr lang="en-US" sz="1200" dirty="0" smtClean="0">
                <a:effectLst/>
                <a:latin typeface="Gill Sans MT" panose="020B0502020104020203" pitchFamily="34" charset="0"/>
                <a:ea typeface="Calibri" panose="020F0502020204030204" pitchFamily="34" charset="0"/>
                <a:cs typeface="Times New Roman" panose="02020603050405020304" pitchFamily="18" charset="0"/>
              </a:rPr>
              <a:t>boarding </a:t>
            </a:r>
            <a:r>
              <a:rPr lang="en-US" sz="1200" dirty="0">
                <a:effectLst/>
                <a:latin typeface="Gill Sans MT" panose="020B0502020104020203" pitchFamily="34" charset="0"/>
                <a:ea typeface="Calibri" panose="020F0502020204030204" pitchFamily="34" charset="0"/>
                <a:cs typeface="Times New Roman" panose="02020603050405020304" pitchFamily="18" charset="0"/>
              </a:rPr>
              <a:t>house by the railroad.  We presume that it was the same group of Irish laborers, following the work further down the line.  Several people suggest that many young Irish men came to New Hampshire (and elsewhere) in the late 1840s due to the potato famine in Ireland.  Many served as laborers on New Hampshire’s railroads.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p:cNvSpPr txBox="1"/>
          <p:nvPr/>
        </p:nvSpPr>
        <p:spPr>
          <a:xfrm>
            <a:off x="5051221" y="5269168"/>
            <a:ext cx="4305455" cy="738664"/>
          </a:xfrm>
          <a:prstGeom prst="rect">
            <a:avLst/>
          </a:prstGeom>
          <a:noFill/>
        </p:spPr>
        <p:txBody>
          <a:bodyPr wrap="square" rtlCol="0">
            <a:spAutoFit/>
          </a:bodyPr>
          <a:lstStyle/>
          <a:p>
            <a:r>
              <a:rPr lang="en-US" sz="1050" i="1" dirty="0" smtClean="0">
                <a:latin typeface="Gill Sans MT" panose="020B0502020104020203" pitchFamily="34" charset="0"/>
              </a:rPr>
              <a:t>Seen here through the covered highway bridge (which was replaced with the stone highway bridge in 1935), is the Old Central House, a boarding house where a group of Irishmen who helped build Contoocook’s railroads boarded.  Today it is the site of Mr. Mike’s gas station.  HHS collection.</a:t>
            </a:r>
            <a:endParaRPr lang="en-US" sz="1050" i="1" dirty="0">
              <a:latin typeface="Gill Sans MT" panose="020B0502020104020203"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1222" y="2251648"/>
            <a:ext cx="4296166" cy="3017520"/>
          </a:xfrm>
          <a:prstGeom prst="rect">
            <a:avLst/>
          </a:prstGeom>
        </p:spPr>
      </p:pic>
      <p:sp>
        <p:nvSpPr>
          <p:cNvPr id="11" name="TextBox 10"/>
          <p:cNvSpPr txBox="1"/>
          <p:nvPr/>
        </p:nvSpPr>
        <p:spPr>
          <a:xfrm>
            <a:off x="783869" y="1053200"/>
            <a:ext cx="4370692" cy="738664"/>
          </a:xfrm>
          <a:prstGeom prst="rect">
            <a:avLst/>
          </a:prstGeom>
          <a:noFill/>
        </p:spPr>
        <p:txBody>
          <a:bodyPr wrap="square" rtlCol="0">
            <a:spAutoFit/>
          </a:bodyPr>
          <a:lstStyle/>
          <a:p>
            <a:r>
              <a:rPr lang="en-US" sz="1050" i="1" dirty="0" smtClean="0">
                <a:latin typeface="Gill Sans MT" panose="020B0502020104020203" pitchFamily="34" charset="0"/>
              </a:rPr>
              <a:t>For all of the Contoocook Village stops near the Depot (Stops 4a 4d), park in the Municipal Parking Lot beside the Contoocook Railroad Museum located at 896 Main St.  If you’d like, you can get out of your car and explore the different stops in Contoocook Village on foot.</a:t>
            </a:r>
            <a:endParaRPr lang="en-US" sz="1050" i="1" dirty="0">
              <a:latin typeface="Gill Sans MT" panose="020B0502020104020203" pitchFamily="34" charset="0"/>
            </a:endParaRPr>
          </a:p>
        </p:txBody>
      </p:sp>
    </p:spTree>
    <p:extLst>
      <p:ext uri="{BB962C8B-B14F-4D97-AF65-F5344CB8AC3E}">
        <p14:creationId xmlns:p14="http://schemas.microsoft.com/office/powerpoint/2010/main" val="42637009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02872" y="7014210"/>
            <a:ext cx="2422340" cy="457200"/>
            <a:chOff x="202872" y="7014210"/>
            <a:chExt cx="2422340" cy="457200"/>
          </a:xfrm>
        </p:grpSpPr>
        <p:sp>
          <p:nvSpPr>
            <p:cNvPr id="6" name="Title 1"/>
            <p:cNvSpPr txBox="1">
              <a:spLocks/>
            </p:cNvSpPr>
            <p:nvPr/>
          </p:nvSpPr>
          <p:spPr>
            <a:xfrm>
              <a:off x="577316" y="7090885"/>
              <a:ext cx="2047896" cy="380525"/>
            </a:xfrm>
            <a:prstGeom prst="rect">
              <a:avLst/>
            </a:prstGeom>
          </p:spPr>
          <p:txBody>
            <a:bodyPr vert="horz" lIns="91440" tIns="45720" rIns="91440" bIns="45720" rtlCol="0" anchor="b">
              <a:normAutofit/>
            </a:bodyPr>
            <a:lstStyle>
              <a:lvl1pPr algn="l" defTabSz="1005840" rtl="0" eaLnBrk="1" latinLnBrk="0" hangingPunct="1">
                <a:lnSpc>
                  <a:spcPct val="85000"/>
                </a:lnSpc>
                <a:spcBef>
                  <a:spcPct val="0"/>
                </a:spcBef>
                <a:buNone/>
                <a:defRPr sz="7260" kern="1200" spc="-55" baseline="0">
                  <a:solidFill>
                    <a:schemeClr val="tx1"/>
                  </a:solidFill>
                  <a:latin typeface="+mj-lt"/>
                  <a:ea typeface="+mj-ea"/>
                  <a:cs typeface="+mj-cs"/>
                </a:defRPr>
              </a:lvl1pPr>
            </a:lstStyle>
            <a:p>
              <a:r>
                <a:rPr lang="en-US" sz="1100" cap="small" dirty="0">
                  <a:latin typeface="Felix Titling" panose="04060505060202020A04" pitchFamily="82" charset="0"/>
                </a:rPr>
                <a:t>Hopkinton Historical Society</a:t>
              </a:r>
              <a:br>
                <a:rPr lang="en-US" sz="1100" cap="small" dirty="0">
                  <a:latin typeface="Felix Titling" panose="04060505060202020A04" pitchFamily="82" charset="0"/>
                </a:rPr>
              </a:br>
              <a:r>
                <a:rPr lang="en-US" sz="1050" i="1" dirty="0">
                  <a:latin typeface="Gill Sans MT" panose="020B0502020104020203" pitchFamily="34" charset="0"/>
                </a:rPr>
                <a:t>Celebrating Hopkinton History Since 1859</a:t>
              </a:r>
              <a:endParaRPr lang="en-US" sz="1100" i="1" dirty="0">
                <a:latin typeface="Gill Sans MT" panose="020B0502020104020203"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72" y="7014210"/>
              <a:ext cx="374444" cy="457200"/>
            </a:xfrm>
            <a:prstGeom prst="rect">
              <a:avLst/>
            </a:prstGeom>
          </p:spPr>
        </p:pic>
      </p:gr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0615" y="1090197"/>
            <a:ext cx="3536940" cy="2510541"/>
          </a:xfrm>
          <a:prstGeom prst="rect">
            <a:avLst/>
          </a:prstGeom>
        </p:spPr>
      </p:pic>
      <p:sp>
        <p:nvSpPr>
          <p:cNvPr id="14" name="TextBox 13"/>
          <p:cNvSpPr txBox="1"/>
          <p:nvPr/>
        </p:nvSpPr>
        <p:spPr>
          <a:xfrm>
            <a:off x="5906620" y="3589990"/>
            <a:ext cx="3824930" cy="900246"/>
          </a:xfrm>
          <a:prstGeom prst="rect">
            <a:avLst/>
          </a:prstGeom>
          <a:noFill/>
        </p:spPr>
        <p:txBody>
          <a:bodyPr wrap="square" rtlCol="0">
            <a:spAutoFit/>
          </a:bodyPr>
          <a:lstStyle/>
          <a:p>
            <a:pPr algn="r"/>
            <a:r>
              <a:rPr lang="en-US" sz="1050" i="1" dirty="0" smtClean="0">
                <a:latin typeface="Gill Sans MT" panose="020B0502020104020203" pitchFamily="34" charset="0"/>
              </a:rPr>
              <a:t>Section gang photo.  One </a:t>
            </a:r>
            <a:r>
              <a:rPr lang="en-US" sz="1050" i="1" dirty="0">
                <a:latin typeface="Gill Sans MT" panose="020B0502020104020203" pitchFamily="34" charset="0"/>
              </a:rPr>
              <a:t>of the two men in the center not holding any tools is likely the foreman.  The man on the left is holding a spike maul that is used to hammer spikes into the ties.  The man second from the right </a:t>
            </a:r>
            <a:r>
              <a:rPr lang="en-US" sz="1050" i="1" dirty="0" smtClean="0">
                <a:latin typeface="Gill Sans MT" panose="020B0502020104020203" pitchFamily="34" charset="0"/>
              </a:rPr>
              <a:t>(Theodore Mack of Webster) is </a:t>
            </a:r>
            <a:r>
              <a:rPr lang="en-US" sz="1050" i="1" dirty="0">
                <a:latin typeface="Gill Sans MT" panose="020B0502020104020203" pitchFamily="34" charset="0"/>
              </a:rPr>
              <a:t>holding a spike puller,  a long tool with a forked end used for removing </a:t>
            </a:r>
            <a:r>
              <a:rPr lang="en-US" sz="1050" i="1" dirty="0" smtClean="0">
                <a:latin typeface="Gill Sans MT" panose="020B0502020104020203" pitchFamily="34" charset="0"/>
              </a:rPr>
              <a:t>spikes.  HHS </a:t>
            </a:r>
            <a:r>
              <a:rPr lang="en-US" sz="1050" i="1" dirty="0">
                <a:latin typeface="Gill Sans MT" panose="020B0502020104020203" pitchFamily="34" charset="0"/>
              </a:rPr>
              <a:t>collection.</a:t>
            </a:r>
          </a:p>
        </p:txBody>
      </p:sp>
      <p:sp>
        <p:nvSpPr>
          <p:cNvPr id="3" name="TextBox 2">
            <a:extLst>
              <a:ext uri="{FF2B5EF4-FFF2-40B4-BE49-F238E27FC236}">
                <a16:creationId xmlns:a16="http://schemas.microsoft.com/office/drawing/2014/main" id="{311C6809-CF01-43DA-99B8-56EEF8017CF0}"/>
              </a:ext>
            </a:extLst>
          </p:cNvPr>
          <p:cNvSpPr txBox="1"/>
          <p:nvPr/>
        </p:nvSpPr>
        <p:spPr>
          <a:xfrm>
            <a:off x="783869" y="2025328"/>
            <a:ext cx="4483456" cy="4832092"/>
          </a:xfrm>
          <a:prstGeom prst="rect">
            <a:avLst/>
          </a:prstGeom>
          <a:noFill/>
        </p:spPr>
        <p:txBody>
          <a:bodyPr wrap="square" rtlCol="0">
            <a:spAutoFit/>
          </a:bodyPr>
          <a:lstStyle/>
          <a:p>
            <a:r>
              <a:rPr lang="en-US" sz="1100" b="1" dirty="0" smtClean="0">
                <a:latin typeface="Gill Sans MT" panose="020B0502020104020203" pitchFamily="34" charset="0"/>
              </a:rPr>
              <a:t>Laborer:  </a:t>
            </a:r>
            <a:r>
              <a:rPr lang="en-US" sz="1100" dirty="0" smtClean="0">
                <a:latin typeface="Gill Sans MT" panose="020B0502020104020203" pitchFamily="34" charset="0"/>
              </a:rPr>
              <a:t>George </a:t>
            </a:r>
            <a:r>
              <a:rPr lang="en-US" sz="1100" dirty="0">
                <a:latin typeface="Gill Sans MT" panose="020B0502020104020203" pitchFamily="34" charset="0"/>
              </a:rPr>
              <a:t>Sweatt (1850-1927), the laborer, could have been a general laborer in one or more departments, possibly "Bridge and </a:t>
            </a:r>
            <a:r>
              <a:rPr lang="en-US" sz="1100" dirty="0" smtClean="0">
                <a:latin typeface="Gill Sans MT" panose="020B0502020104020203" pitchFamily="34" charset="0"/>
              </a:rPr>
              <a:t>Buildings,” </a:t>
            </a:r>
            <a:r>
              <a:rPr lang="en-US" sz="1100" dirty="0">
                <a:latin typeface="Gill Sans MT" panose="020B0502020104020203" pitchFamily="34" charset="0"/>
              </a:rPr>
              <a:t>where he might have been an apprentice or </a:t>
            </a:r>
            <a:r>
              <a:rPr lang="en-US" sz="1100" dirty="0" smtClean="0">
                <a:latin typeface="Gill Sans MT" panose="020B0502020104020203" pitchFamily="34" charset="0"/>
              </a:rPr>
              <a:t>just "muscle" </a:t>
            </a:r>
            <a:r>
              <a:rPr lang="en-US" sz="1100" dirty="0">
                <a:latin typeface="Gill Sans MT" panose="020B0502020104020203" pitchFamily="34" charset="0"/>
              </a:rPr>
              <a:t>at the bottom of the pay scale. </a:t>
            </a:r>
            <a:endParaRPr lang="en-US" sz="1100" dirty="0" smtClean="0">
              <a:latin typeface="Gill Sans MT" panose="020B0502020104020203" pitchFamily="34" charset="0"/>
            </a:endParaRPr>
          </a:p>
          <a:p>
            <a:endParaRPr lang="en-US" sz="1100" dirty="0">
              <a:latin typeface="Gill Sans MT" panose="020B0502020104020203" pitchFamily="34" charset="0"/>
            </a:endParaRPr>
          </a:p>
          <a:p>
            <a:r>
              <a:rPr lang="en-US" sz="1100" b="1" dirty="0" smtClean="0">
                <a:latin typeface="Gill Sans MT" panose="020B0502020104020203" pitchFamily="34" charset="0"/>
              </a:rPr>
              <a:t>Section Hands:  </a:t>
            </a:r>
            <a:r>
              <a:rPr lang="en-US" sz="1100" dirty="0" smtClean="0">
                <a:latin typeface="Gill Sans MT" panose="020B0502020104020203" pitchFamily="34" charset="0"/>
              </a:rPr>
              <a:t>George </a:t>
            </a:r>
            <a:r>
              <a:rPr lang="en-US" sz="1100" dirty="0">
                <a:latin typeface="Gill Sans MT" panose="020B0502020104020203" pitchFamily="34" charset="0"/>
              </a:rPr>
              <a:t>W. Bailey (</a:t>
            </a:r>
            <a:r>
              <a:rPr lang="en-US" sz="1100" dirty="0" smtClean="0">
                <a:latin typeface="Gill Sans MT" panose="020B0502020104020203" pitchFamily="34" charset="0"/>
              </a:rPr>
              <a:t>1872-1948), </a:t>
            </a:r>
            <a:r>
              <a:rPr lang="en-US" sz="1100" dirty="0">
                <a:latin typeface="Gill Sans MT" panose="020B0502020104020203" pitchFamily="34" charset="0"/>
              </a:rPr>
              <a:t>James W. Ripley (1849-1930), Fred True (1866-1935), and Benjamin H. Bartlett (1888-1960) </a:t>
            </a:r>
            <a:r>
              <a:rPr lang="en-US" sz="1100" dirty="0" smtClean="0">
                <a:latin typeface="Gill Sans MT" panose="020B0502020104020203" pitchFamily="34" charset="0"/>
              </a:rPr>
              <a:t>were </a:t>
            </a:r>
            <a:r>
              <a:rPr lang="en-US" sz="1100" dirty="0">
                <a:latin typeface="Gill Sans MT" panose="020B0502020104020203" pitchFamily="34" charset="0"/>
              </a:rPr>
              <a:t>responsible for the care of the track and right-of-way for a section of the railroad, usually from two to eight miles.  </a:t>
            </a:r>
          </a:p>
          <a:p>
            <a:endParaRPr lang="en-US" sz="1100" dirty="0">
              <a:latin typeface="Gill Sans MT" panose="020B0502020104020203" pitchFamily="34" charset="0"/>
            </a:endParaRPr>
          </a:p>
          <a:p>
            <a:r>
              <a:rPr lang="en-US" sz="1100" b="1" dirty="0" smtClean="0">
                <a:latin typeface="Gill Sans MT" panose="020B0502020104020203" pitchFamily="34" charset="0"/>
              </a:rPr>
              <a:t>Fireman</a:t>
            </a:r>
            <a:r>
              <a:rPr lang="en-US" sz="1100" b="1" dirty="0">
                <a:latin typeface="Gill Sans MT" panose="020B0502020104020203" pitchFamily="34" charset="0"/>
              </a:rPr>
              <a:t>:  </a:t>
            </a:r>
            <a:r>
              <a:rPr lang="en-US" sz="1100" dirty="0">
                <a:latin typeface="Gill Sans MT" panose="020B0502020104020203" pitchFamily="34" charset="0"/>
              </a:rPr>
              <a:t>Bert Geer (1888-1976</a:t>
            </a:r>
            <a:r>
              <a:rPr lang="en-US" sz="1100" dirty="0" smtClean="0">
                <a:latin typeface="Gill Sans MT" panose="020B0502020104020203" pitchFamily="34" charset="0"/>
              </a:rPr>
              <a:t>) </a:t>
            </a:r>
            <a:r>
              <a:rPr lang="en-US" sz="1100" dirty="0">
                <a:latin typeface="Gill Sans MT" panose="020B0502020104020203" pitchFamily="34" charset="0"/>
              </a:rPr>
              <a:t>was most likely a locomotive fireman, subordinate to the engineer on a locomotive and responsible for care of the boiler, maintaining boiler pressure (essential to getting the required amount of power from it), and general assistance in operating the locomotive.  He kept it fed with coal fuel and filled with the proper amount of water from the "tender" (the small car behind the locomotive).  </a:t>
            </a:r>
            <a:r>
              <a:rPr lang="en-US" sz="1100" dirty="0" smtClean="0">
                <a:latin typeface="Gill Sans MT" panose="020B0502020104020203" pitchFamily="34" charset="0"/>
              </a:rPr>
              <a:t>He would have been responsible </a:t>
            </a:r>
            <a:r>
              <a:rPr lang="en-US" sz="1100" dirty="0">
                <a:latin typeface="Gill Sans MT" panose="020B0502020104020203" pitchFamily="34" charset="0"/>
              </a:rPr>
              <a:t>for filling the tender with fuel and water when necessary. </a:t>
            </a:r>
            <a:endParaRPr lang="en-US" sz="1100" dirty="0" smtClean="0">
              <a:latin typeface="Gill Sans MT" panose="020B0502020104020203" pitchFamily="34" charset="0"/>
            </a:endParaRPr>
          </a:p>
          <a:p>
            <a:r>
              <a:rPr lang="en-US" sz="1100" dirty="0" smtClean="0">
                <a:latin typeface="Gill Sans MT" panose="020B0502020104020203" pitchFamily="34" charset="0"/>
              </a:rPr>
              <a:t> </a:t>
            </a:r>
          </a:p>
          <a:p>
            <a:r>
              <a:rPr lang="en-US" sz="1100" b="1" dirty="0" smtClean="0">
                <a:latin typeface="Gill Sans MT" panose="020B0502020104020203" pitchFamily="34" charset="0"/>
              </a:rPr>
              <a:t>Station Agent &amp; Telegraph Operator</a:t>
            </a:r>
            <a:r>
              <a:rPr lang="en-US" sz="1100" b="1" dirty="0">
                <a:latin typeface="Gill Sans MT" panose="020B0502020104020203" pitchFamily="34" charset="0"/>
              </a:rPr>
              <a:t>:  </a:t>
            </a:r>
            <a:r>
              <a:rPr lang="en-US" sz="1100" dirty="0" smtClean="0">
                <a:latin typeface="Gill Sans MT" panose="020B0502020104020203" pitchFamily="34" charset="0"/>
              </a:rPr>
              <a:t>The roles of Forrest Gillingham (1874-1953) and Ernest McLam</a:t>
            </a:r>
            <a:r>
              <a:rPr lang="en-US" sz="1100" dirty="0">
                <a:latin typeface="Gill Sans MT" panose="020B0502020104020203" pitchFamily="34" charset="0"/>
              </a:rPr>
              <a:t> </a:t>
            </a:r>
            <a:r>
              <a:rPr lang="en-US" sz="1100" dirty="0" smtClean="0">
                <a:latin typeface="Gill Sans MT" panose="020B0502020104020203" pitchFamily="34" charset="0"/>
              </a:rPr>
              <a:t>(1877-1952) were somewhat interchangeable.  Operators </a:t>
            </a:r>
            <a:r>
              <a:rPr lang="en-US" sz="1100" dirty="0">
                <a:latin typeface="Gill Sans MT" panose="020B0502020104020203" pitchFamily="34" charset="0"/>
              </a:rPr>
              <a:t>were essentially for control of traffic (telegraphy and </a:t>
            </a:r>
            <a:r>
              <a:rPr lang="en-US" sz="1100" dirty="0" smtClean="0">
                <a:latin typeface="Gill Sans MT" panose="020B0502020104020203" pitchFamily="34" charset="0"/>
              </a:rPr>
              <a:t>signaling) </a:t>
            </a:r>
            <a:r>
              <a:rPr lang="en-US" sz="1100" dirty="0">
                <a:latin typeface="Gill Sans MT" panose="020B0502020104020203" pitchFamily="34" charset="0"/>
              </a:rPr>
              <a:t>under the direction of the </a:t>
            </a:r>
            <a:r>
              <a:rPr lang="en-US" sz="1100" dirty="0" smtClean="0">
                <a:latin typeface="Gill Sans MT" panose="020B0502020104020203" pitchFamily="34" charset="0"/>
              </a:rPr>
              <a:t>dispatcher, </a:t>
            </a:r>
            <a:r>
              <a:rPr lang="en-US" sz="1100" dirty="0">
                <a:latin typeface="Gill Sans MT" panose="020B0502020104020203" pitchFamily="34" charset="0"/>
              </a:rPr>
              <a:t>whereas agents may have those duties and also station duties such as ticket sales, processing of packages and local freight shipments, mail handling, etc. </a:t>
            </a:r>
            <a:endParaRPr lang="en-US" sz="1100" dirty="0" smtClean="0">
              <a:latin typeface="Gill Sans MT" panose="020B0502020104020203" pitchFamily="34" charset="0"/>
            </a:endParaRPr>
          </a:p>
          <a:p>
            <a:endParaRPr lang="en-US" sz="1100" dirty="0">
              <a:latin typeface="Gill Sans MT" panose="020B0502020104020203" pitchFamily="34" charset="0"/>
            </a:endParaRPr>
          </a:p>
          <a:p>
            <a:r>
              <a:rPr lang="en-US" sz="1100" b="1" dirty="0" smtClean="0">
                <a:latin typeface="Gill Sans MT" panose="020B0502020104020203" pitchFamily="34" charset="0"/>
              </a:rPr>
              <a:t>Section Foreman:  </a:t>
            </a:r>
            <a:r>
              <a:rPr lang="en-US" sz="1100" dirty="0">
                <a:latin typeface="Gill Sans MT" panose="020B0502020104020203" pitchFamily="34" charset="0"/>
              </a:rPr>
              <a:t>Edward Sweatt (1866-1935) </a:t>
            </a:r>
            <a:r>
              <a:rPr lang="en-US" sz="1100" dirty="0" smtClean="0">
                <a:latin typeface="Gill Sans MT" panose="020B0502020104020203" pitchFamily="34" charset="0"/>
              </a:rPr>
              <a:t>would have been the boss of a section gang.</a:t>
            </a:r>
            <a:endParaRPr lang="en-US" sz="1100" dirty="0">
              <a:latin typeface="Gill Sans MT" panose="020B0502020104020203" pitchFamily="34" charset="0"/>
            </a:endParaRPr>
          </a:p>
        </p:txBody>
      </p:sp>
      <p:sp>
        <p:nvSpPr>
          <p:cNvPr id="10" name="TextBox 9"/>
          <p:cNvSpPr txBox="1"/>
          <p:nvPr/>
        </p:nvSpPr>
        <p:spPr>
          <a:xfrm>
            <a:off x="783869" y="1053200"/>
            <a:ext cx="4370692" cy="738664"/>
          </a:xfrm>
          <a:prstGeom prst="rect">
            <a:avLst/>
          </a:prstGeom>
          <a:noFill/>
        </p:spPr>
        <p:txBody>
          <a:bodyPr wrap="square" rtlCol="0">
            <a:spAutoFit/>
          </a:bodyPr>
          <a:lstStyle/>
          <a:p>
            <a:r>
              <a:rPr lang="en-US" sz="1050" i="1" dirty="0" smtClean="0">
                <a:latin typeface="Gill Sans MT" panose="020B0502020104020203" pitchFamily="34" charset="0"/>
              </a:rPr>
              <a:t>For all of the Contoocook Village stops near the Depot (Stops 4a 4d), park in the Municipal Parking Lot beside the Contoocook Railroad Museum located at 896 Main St.  If you’d like, you can get out of your car and explore the different stops in Contoocook Village on foot.</a:t>
            </a:r>
            <a:endParaRPr lang="en-US" sz="1050" i="1" dirty="0">
              <a:latin typeface="Gill Sans MT" panose="020B0502020104020203" pitchFamily="34" charset="0"/>
            </a:endParaRPr>
          </a:p>
        </p:txBody>
      </p:sp>
      <p:sp>
        <p:nvSpPr>
          <p:cNvPr id="11" name="Title 1"/>
          <p:cNvSpPr>
            <a:spLocks noGrp="1"/>
          </p:cNvSpPr>
          <p:nvPr>
            <p:ph type="ctrTitle"/>
          </p:nvPr>
        </p:nvSpPr>
        <p:spPr>
          <a:xfrm>
            <a:off x="745769" y="355322"/>
            <a:ext cx="8693506" cy="777240"/>
          </a:xfrm>
        </p:spPr>
        <p:txBody>
          <a:bodyPr>
            <a:noAutofit/>
          </a:bodyPr>
          <a:lstStyle/>
          <a:p>
            <a:r>
              <a:rPr lang="en-US" sz="2400" dirty="0">
                <a:latin typeface="Bernard MT Condensed" panose="02050806060905020404" pitchFamily="18" charset="0"/>
              </a:rPr>
              <a:t>Stop </a:t>
            </a:r>
            <a:r>
              <a:rPr lang="en-US" sz="2400" dirty="0" smtClean="0">
                <a:latin typeface="Bernard MT Condensed" panose="02050806060905020404" pitchFamily="18" charset="0"/>
              </a:rPr>
              <a:t>#4d Railroad Workers: Snapshot from the 1910 Census</a:t>
            </a:r>
            <a:r>
              <a:rPr lang="en-US" sz="2400" dirty="0">
                <a:latin typeface="Bernard MT Condensed" panose="02050806060905020404" pitchFamily="18" charset="0"/>
              </a:rPr>
              <a:t/>
            </a:r>
            <a:br>
              <a:rPr lang="en-US" sz="2400" dirty="0">
                <a:latin typeface="Bernard MT Condensed" panose="02050806060905020404" pitchFamily="18" charset="0"/>
              </a:rPr>
            </a:br>
            <a:r>
              <a:rPr lang="en-US" sz="2400" dirty="0">
                <a:latin typeface="Bernard MT Condensed" panose="02050806060905020404" pitchFamily="18" charset="0"/>
              </a:rPr>
              <a:t>896 Main St., </a:t>
            </a:r>
            <a:r>
              <a:rPr lang="en-US" sz="2400" dirty="0" smtClean="0">
                <a:latin typeface="Bernard MT Condensed" panose="02050806060905020404" pitchFamily="18" charset="0"/>
              </a:rPr>
              <a:t>Contoocook</a:t>
            </a:r>
            <a:endParaRPr lang="en-US" sz="2400" dirty="0">
              <a:latin typeface="Bernard MT Condensed" panose="02050806060905020404"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3854570514"/>
              </p:ext>
            </p:extLst>
          </p:nvPr>
        </p:nvGraphicFramePr>
        <p:xfrm>
          <a:off x="6050615" y="5103761"/>
          <a:ext cx="3186748" cy="1973267"/>
        </p:xfrm>
        <a:graphic>
          <a:graphicData uri="http://schemas.openxmlformats.org/drawingml/2006/table">
            <a:tbl>
              <a:tblPr firstRow="1" firstCol="1" bandRow="1"/>
              <a:tblGrid>
                <a:gridCol w="1368425">
                  <a:extLst>
                    <a:ext uri="{9D8B030D-6E8A-4147-A177-3AD203B41FA5}">
                      <a16:colId xmlns:a16="http://schemas.microsoft.com/office/drawing/2014/main" val="3767964121"/>
                    </a:ext>
                  </a:extLst>
                </a:gridCol>
                <a:gridCol w="389573">
                  <a:extLst>
                    <a:ext uri="{9D8B030D-6E8A-4147-A177-3AD203B41FA5}">
                      <a16:colId xmlns:a16="http://schemas.microsoft.com/office/drawing/2014/main" val="3902028232"/>
                    </a:ext>
                  </a:extLst>
                </a:gridCol>
                <a:gridCol w="1428750">
                  <a:extLst>
                    <a:ext uri="{9D8B030D-6E8A-4147-A177-3AD203B41FA5}">
                      <a16:colId xmlns:a16="http://schemas.microsoft.com/office/drawing/2014/main" val="933660459"/>
                    </a:ext>
                  </a:extLst>
                </a:gridCol>
              </a:tblGrid>
              <a:tr h="0">
                <a:tc>
                  <a:txBody>
                    <a:bodyPr/>
                    <a:lstStyle/>
                    <a:p>
                      <a:pPr marL="0" marR="0">
                        <a:lnSpc>
                          <a:spcPct val="107000"/>
                        </a:lnSpc>
                        <a:spcBef>
                          <a:spcPts val="0"/>
                        </a:spcBef>
                        <a:spcAft>
                          <a:spcPts val="0"/>
                        </a:spcAft>
                      </a:pPr>
                      <a:r>
                        <a:rPr lang="en-US" sz="1100" dirty="0">
                          <a:effectLst/>
                          <a:latin typeface="Gill Sans MT" panose="020B0502020104020203" pitchFamily="34" charset="0"/>
                          <a:ea typeface="Calibri" panose="020F0502020204030204" pitchFamily="34" charset="0"/>
                          <a:cs typeface="Times New Roman" panose="02020603050405020304" pitchFamily="18" charset="0"/>
                        </a:rPr>
                        <a:t>Name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Gill Sans MT" panose="020B0502020104020203" pitchFamily="34" charset="0"/>
                          <a:ea typeface="Calibri" panose="020F0502020204030204" pitchFamily="34" charset="0"/>
                          <a:cs typeface="Times New Roman" panose="02020603050405020304" pitchFamily="18" charset="0"/>
                        </a:rPr>
                        <a:t>Age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Gill Sans MT" panose="020B0502020104020203" pitchFamily="34" charset="0"/>
                          <a:ea typeface="Calibri" panose="020F0502020204030204" pitchFamily="34" charset="0"/>
                          <a:cs typeface="Times New Roman" panose="02020603050405020304" pitchFamily="18" charset="0"/>
                        </a:rPr>
                        <a:t>Occupation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4464375"/>
                  </a:ext>
                </a:extLst>
              </a:tr>
              <a:tr h="0">
                <a:tc>
                  <a:txBody>
                    <a:bodyPr/>
                    <a:lstStyle/>
                    <a:p>
                      <a:pPr marL="0" marR="0">
                        <a:lnSpc>
                          <a:spcPct val="107000"/>
                        </a:lnSpc>
                        <a:spcBef>
                          <a:spcPts val="0"/>
                        </a:spcBef>
                        <a:spcAft>
                          <a:spcPts val="0"/>
                        </a:spcAft>
                      </a:pPr>
                      <a:r>
                        <a:rPr lang="en-US" sz="1100" dirty="0">
                          <a:effectLst/>
                          <a:latin typeface="Gill Sans MT" panose="020B0502020104020203" pitchFamily="34" charset="0"/>
                          <a:ea typeface="Calibri" panose="020F0502020204030204" pitchFamily="34" charset="0"/>
                          <a:cs typeface="Times New Roman" panose="02020603050405020304" pitchFamily="18" charset="0"/>
                        </a:rPr>
                        <a:t>Sweatt, George W.</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Gill Sans MT" panose="020B0502020104020203" pitchFamily="34" charset="0"/>
                          <a:ea typeface="Calibri" panose="020F0502020204030204" pitchFamily="34" charset="0"/>
                          <a:cs typeface="Times New Roman" panose="02020603050405020304" pitchFamily="18" charset="0"/>
                        </a:rPr>
                        <a:t>60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Gill Sans MT" panose="020B0502020104020203" pitchFamily="34" charset="0"/>
                          <a:ea typeface="Calibri" panose="020F0502020204030204" pitchFamily="34" charset="0"/>
                          <a:cs typeface="Times New Roman" panose="02020603050405020304" pitchFamily="18" charset="0"/>
                        </a:rPr>
                        <a:t>laborer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5796291"/>
                  </a:ext>
                </a:extLst>
              </a:tr>
              <a:tr h="0">
                <a:tc>
                  <a:txBody>
                    <a:bodyPr/>
                    <a:lstStyle/>
                    <a:p>
                      <a:pPr marL="0" marR="0">
                        <a:lnSpc>
                          <a:spcPct val="107000"/>
                        </a:lnSpc>
                        <a:spcBef>
                          <a:spcPts val="0"/>
                        </a:spcBef>
                        <a:spcAft>
                          <a:spcPts val="0"/>
                        </a:spcAft>
                      </a:pPr>
                      <a:r>
                        <a:rPr lang="en-US" sz="1100" dirty="0">
                          <a:effectLst/>
                          <a:latin typeface="Gill Sans MT" panose="020B0502020104020203" pitchFamily="34" charset="0"/>
                          <a:ea typeface="Calibri" panose="020F0502020204030204" pitchFamily="34" charset="0"/>
                          <a:cs typeface="Times New Roman" panose="02020603050405020304" pitchFamily="18" charset="0"/>
                        </a:rPr>
                        <a:t>Bailey, George W.</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Gill Sans MT" panose="020B0502020104020203" pitchFamily="34" charset="0"/>
                          <a:ea typeface="Calibri" panose="020F0502020204030204" pitchFamily="34" charset="0"/>
                          <a:cs typeface="Times New Roman" panose="02020603050405020304" pitchFamily="18" charset="0"/>
                        </a:rPr>
                        <a:t>34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Gill Sans MT" panose="020B0502020104020203" pitchFamily="34" charset="0"/>
                          <a:ea typeface="Calibri" panose="020F0502020204030204" pitchFamily="34" charset="0"/>
                          <a:cs typeface="Times New Roman" panose="02020603050405020304" pitchFamily="18" charset="0"/>
                        </a:rPr>
                        <a:t>section hand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119594"/>
                  </a:ext>
                </a:extLst>
              </a:tr>
              <a:tr h="0">
                <a:tc>
                  <a:txBody>
                    <a:bodyPr/>
                    <a:lstStyle/>
                    <a:p>
                      <a:pPr marL="0" marR="0">
                        <a:lnSpc>
                          <a:spcPct val="107000"/>
                        </a:lnSpc>
                        <a:spcBef>
                          <a:spcPts val="0"/>
                        </a:spcBef>
                        <a:spcAft>
                          <a:spcPts val="0"/>
                        </a:spcAft>
                      </a:pPr>
                      <a:r>
                        <a:rPr lang="en-US" sz="1100" dirty="0">
                          <a:effectLst/>
                          <a:latin typeface="Gill Sans MT" panose="020B0502020104020203" pitchFamily="34" charset="0"/>
                          <a:ea typeface="Calibri" panose="020F0502020204030204" pitchFamily="34" charset="0"/>
                          <a:cs typeface="Times New Roman" panose="02020603050405020304" pitchFamily="18" charset="0"/>
                        </a:rPr>
                        <a:t>Geer, Bert 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Gill Sans MT" panose="020B0502020104020203" pitchFamily="34" charset="0"/>
                          <a:ea typeface="Calibri" panose="020F0502020204030204" pitchFamily="34" charset="0"/>
                          <a:cs typeface="Times New Roman" panose="02020603050405020304" pitchFamily="18" charset="0"/>
                        </a:rPr>
                        <a:t>21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Gill Sans MT" panose="020B0502020104020203" pitchFamily="34" charset="0"/>
                          <a:ea typeface="Calibri" panose="020F0502020204030204" pitchFamily="34" charset="0"/>
                          <a:cs typeface="Times New Roman" panose="02020603050405020304" pitchFamily="18" charset="0"/>
                        </a:rPr>
                        <a:t>fireman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5366630"/>
                  </a:ext>
                </a:extLst>
              </a:tr>
              <a:tr h="0">
                <a:tc>
                  <a:txBody>
                    <a:bodyPr/>
                    <a:lstStyle/>
                    <a:p>
                      <a:pPr marL="0" marR="0">
                        <a:lnSpc>
                          <a:spcPct val="107000"/>
                        </a:lnSpc>
                        <a:spcBef>
                          <a:spcPts val="0"/>
                        </a:spcBef>
                        <a:spcAft>
                          <a:spcPts val="0"/>
                        </a:spcAft>
                      </a:pPr>
                      <a:r>
                        <a:rPr lang="en-US" sz="1100" dirty="0">
                          <a:effectLst/>
                          <a:latin typeface="Gill Sans MT" panose="020B0502020104020203" pitchFamily="34" charset="0"/>
                          <a:ea typeface="Calibri" panose="020F0502020204030204" pitchFamily="34" charset="0"/>
                          <a:cs typeface="Times New Roman" panose="02020603050405020304" pitchFamily="18" charset="0"/>
                        </a:rPr>
                        <a:t>Ripley, James W.</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Gill Sans MT" panose="020B0502020104020203" pitchFamily="34" charset="0"/>
                          <a:ea typeface="Calibri" panose="020F0502020204030204" pitchFamily="34" charset="0"/>
                          <a:cs typeface="Times New Roman" panose="02020603050405020304" pitchFamily="18" charset="0"/>
                        </a:rPr>
                        <a:t>58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Gill Sans MT" panose="020B0502020104020203" pitchFamily="34" charset="0"/>
                          <a:ea typeface="Calibri" panose="020F0502020204030204" pitchFamily="34" charset="0"/>
                          <a:cs typeface="Times New Roman" panose="02020603050405020304" pitchFamily="18" charset="0"/>
                        </a:rPr>
                        <a:t>section hand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1272724"/>
                  </a:ext>
                </a:extLst>
              </a:tr>
              <a:tr h="0">
                <a:tc>
                  <a:txBody>
                    <a:bodyPr/>
                    <a:lstStyle/>
                    <a:p>
                      <a:pPr marL="0" marR="0">
                        <a:lnSpc>
                          <a:spcPct val="107000"/>
                        </a:lnSpc>
                        <a:spcBef>
                          <a:spcPts val="0"/>
                        </a:spcBef>
                        <a:spcAft>
                          <a:spcPts val="0"/>
                        </a:spcAft>
                      </a:pPr>
                      <a:r>
                        <a:rPr lang="en-US" sz="1100" dirty="0">
                          <a:effectLst/>
                          <a:latin typeface="Gill Sans MT" panose="020B0502020104020203" pitchFamily="34" charset="0"/>
                          <a:ea typeface="Calibri" panose="020F0502020204030204" pitchFamily="34" charset="0"/>
                          <a:cs typeface="Times New Roman" panose="02020603050405020304" pitchFamily="18" charset="0"/>
                        </a:rPr>
                        <a:t>Gillingham, Forest 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Gill Sans MT" panose="020B0502020104020203" pitchFamily="34" charset="0"/>
                          <a:ea typeface="Calibri" panose="020F0502020204030204" pitchFamily="34" charset="0"/>
                          <a:cs typeface="Times New Roman" panose="02020603050405020304" pitchFamily="18" charset="0"/>
                        </a:rPr>
                        <a:t>35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Gill Sans MT" panose="020B0502020104020203" pitchFamily="34" charset="0"/>
                          <a:ea typeface="Calibri" panose="020F0502020204030204" pitchFamily="34" charset="0"/>
                          <a:cs typeface="Times New Roman" panose="02020603050405020304" pitchFamily="18" charset="0"/>
                        </a:rPr>
                        <a:t>station agent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7751147"/>
                  </a:ext>
                </a:extLst>
              </a:tr>
              <a:tr h="0">
                <a:tc>
                  <a:txBody>
                    <a:bodyPr/>
                    <a:lstStyle/>
                    <a:p>
                      <a:pPr marL="0" marR="0">
                        <a:lnSpc>
                          <a:spcPct val="107000"/>
                        </a:lnSpc>
                        <a:spcBef>
                          <a:spcPts val="0"/>
                        </a:spcBef>
                        <a:spcAft>
                          <a:spcPts val="0"/>
                        </a:spcAft>
                      </a:pPr>
                      <a:r>
                        <a:rPr lang="en-US" sz="1100" dirty="0">
                          <a:effectLst/>
                          <a:latin typeface="Gill Sans MT" panose="020B0502020104020203" pitchFamily="34" charset="0"/>
                          <a:ea typeface="Calibri" panose="020F0502020204030204" pitchFamily="34" charset="0"/>
                          <a:cs typeface="Times New Roman" panose="02020603050405020304" pitchFamily="18" charset="0"/>
                        </a:rPr>
                        <a:t>McLam, Ernest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Gill Sans MT" panose="020B0502020104020203" pitchFamily="34" charset="0"/>
                          <a:ea typeface="Calibri" panose="020F0502020204030204" pitchFamily="34" charset="0"/>
                          <a:cs typeface="Times New Roman" panose="02020603050405020304" pitchFamily="18" charset="0"/>
                        </a:rPr>
                        <a:t>32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Gill Sans MT" panose="020B0502020104020203" pitchFamily="34" charset="0"/>
                          <a:ea typeface="Calibri" panose="020F0502020204030204" pitchFamily="34" charset="0"/>
                          <a:cs typeface="Times New Roman" panose="02020603050405020304" pitchFamily="18" charset="0"/>
                        </a:rPr>
                        <a:t>telegraph operator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7011251"/>
                  </a:ext>
                </a:extLst>
              </a:tr>
              <a:tr h="0">
                <a:tc>
                  <a:txBody>
                    <a:bodyPr/>
                    <a:lstStyle/>
                    <a:p>
                      <a:pPr marL="0" marR="0">
                        <a:lnSpc>
                          <a:spcPct val="107000"/>
                        </a:lnSpc>
                        <a:spcBef>
                          <a:spcPts val="0"/>
                        </a:spcBef>
                        <a:spcAft>
                          <a:spcPts val="0"/>
                        </a:spcAft>
                      </a:pPr>
                      <a:r>
                        <a:rPr lang="en-US" sz="1100" dirty="0">
                          <a:effectLst/>
                          <a:latin typeface="Gill Sans MT" panose="020B0502020104020203" pitchFamily="34" charset="0"/>
                          <a:ea typeface="Calibri" panose="020F0502020204030204" pitchFamily="34" charset="0"/>
                          <a:cs typeface="Times New Roman" panose="02020603050405020304" pitchFamily="18" charset="0"/>
                        </a:rPr>
                        <a:t>True, Fred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Gill Sans MT" panose="020B0502020104020203" pitchFamily="34" charset="0"/>
                          <a:ea typeface="Calibri" panose="020F0502020204030204" pitchFamily="34" charset="0"/>
                          <a:cs typeface="Times New Roman" panose="02020603050405020304" pitchFamily="18" charset="0"/>
                        </a:rPr>
                        <a:t>44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Gill Sans MT" panose="020B0502020104020203" pitchFamily="34" charset="0"/>
                          <a:ea typeface="Calibri" panose="020F0502020204030204" pitchFamily="34" charset="0"/>
                          <a:cs typeface="Times New Roman" panose="02020603050405020304" pitchFamily="18" charset="0"/>
                        </a:rPr>
                        <a:t>section hand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0013613"/>
                  </a:ext>
                </a:extLst>
              </a:tr>
              <a:tr h="0">
                <a:tc>
                  <a:txBody>
                    <a:bodyPr/>
                    <a:lstStyle/>
                    <a:p>
                      <a:pPr marL="0" marR="0">
                        <a:lnSpc>
                          <a:spcPct val="107000"/>
                        </a:lnSpc>
                        <a:spcBef>
                          <a:spcPts val="0"/>
                        </a:spcBef>
                        <a:spcAft>
                          <a:spcPts val="0"/>
                        </a:spcAft>
                      </a:pPr>
                      <a:r>
                        <a:rPr lang="en-US" sz="1100" dirty="0">
                          <a:effectLst/>
                          <a:latin typeface="Gill Sans MT" panose="020B0502020104020203" pitchFamily="34" charset="0"/>
                          <a:ea typeface="Calibri" panose="020F0502020204030204" pitchFamily="34" charset="0"/>
                          <a:cs typeface="Times New Roman" panose="02020603050405020304" pitchFamily="18" charset="0"/>
                        </a:rPr>
                        <a:t>[Swe]att, Edward 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Gill Sans MT" panose="020B0502020104020203" pitchFamily="34" charset="0"/>
                          <a:ea typeface="Calibri" panose="020F0502020204030204" pitchFamily="34" charset="0"/>
                          <a:cs typeface="Times New Roman" panose="02020603050405020304" pitchFamily="18" charset="0"/>
                        </a:rPr>
                        <a:t>43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Gill Sans MT" panose="020B0502020104020203" pitchFamily="34" charset="0"/>
                          <a:ea typeface="Calibri" panose="020F0502020204030204" pitchFamily="34" charset="0"/>
                          <a:cs typeface="Times New Roman" panose="02020603050405020304" pitchFamily="18" charset="0"/>
                        </a:rPr>
                        <a:t>foreman section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698163"/>
                  </a:ext>
                </a:extLst>
              </a:tr>
              <a:tr h="0">
                <a:tc>
                  <a:txBody>
                    <a:bodyPr/>
                    <a:lstStyle/>
                    <a:p>
                      <a:pPr marL="0" marR="0">
                        <a:lnSpc>
                          <a:spcPct val="107000"/>
                        </a:lnSpc>
                        <a:spcBef>
                          <a:spcPts val="0"/>
                        </a:spcBef>
                        <a:spcAft>
                          <a:spcPts val="0"/>
                        </a:spcAft>
                      </a:pPr>
                      <a:r>
                        <a:rPr lang="en-US" sz="1100" dirty="0">
                          <a:effectLst/>
                          <a:latin typeface="Gill Sans MT" panose="020B0502020104020203" pitchFamily="34" charset="0"/>
                          <a:ea typeface="Calibri" panose="020F0502020204030204" pitchFamily="34" charset="0"/>
                          <a:cs typeface="Times New Roman" panose="02020603050405020304" pitchFamily="18" charset="0"/>
                        </a:rPr>
                        <a:t>Bartlett, Benjamin 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Gill Sans MT" panose="020B0502020104020203" pitchFamily="34" charset="0"/>
                          <a:ea typeface="Calibri" panose="020F0502020204030204" pitchFamily="34" charset="0"/>
                          <a:cs typeface="Times New Roman" panose="02020603050405020304" pitchFamily="18" charset="0"/>
                        </a:rPr>
                        <a:t>22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Gill Sans MT" panose="020B0502020104020203" pitchFamily="34" charset="0"/>
                          <a:ea typeface="Calibri" panose="020F0502020204030204" pitchFamily="34" charset="0"/>
                          <a:cs typeface="Times New Roman" panose="02020603050405020304" pitchFamily="18" charset="0"/>
                        </a:rPr>
                        <a:t>section man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8270491"/>
                  </a:ext>
                </a:extLst>
              </a:tr>
            </a:tbl>
          </a:graphicData>
        </a:graphic>
      </p:graphicFrame>
      <p:sp>
        <p:nvSpPr>
          <p:cNvPr id="13" name="TextBox 12"/>
          <p:cNvSpPr txBox="1"/>
          <p:nvPr/>
        </p:nvSpPr>
        <p:spPr>
          <a:xfrm>
            <a:off x="6050615" y="4580541"/>
            <a:ext cx="3501080" cy="523220"/>
          </a:xfrm>
          <a:prstGeom prst="rect">
            <a:avLst/>
          </a:prstGeom>
          <a:noFill/>
        </p:spPr>
        <p:txBody>
          <a:bodyPr wrap="square" rtlCol="0">
            <a:spAutoFit/>
          </a:bodyPr>
          <a:lstStyle/>
          <a:p>
            <a:r>
              <a:rPr lang="en-US" sz="1400" dirty="0">
                <a:latin typeface="Gill Sans MT" panose="020B0502020104020203" pitchFamily="34" charset="0"/>
              </a:rPr>
              <a:t>1910 US Census, </a:t>
            </a:r>
            <a:endParaRPr lang="en-US" sz="1400" dirty="0" smtClean="0">
              <a:latin typeface="Gill Sans MT" panose="020B0502020104020203" pitchFamily="34" charset="0"/>
            </a:endParaRPr>
          </a:p>
          <a:p>
            <a:r>
              <a:rPr lang="en-US" sz="1400" dirty="0" smtClean="0">
                <a:latin typeface="Gill Sans MT" panose="020B0502020104020203" pitchFamily="34" charset="0"/>
              </a:rPr>
              <a:t>Hopkinton </a:t>
            </a:r>
            <a:r>
              <a:rPr lang="en-US" sz="1400" dirty="0">
                <a:latin typeface="Gill Sans MT" panose="020B0502020104020203" pitchFamily="34" charset="0"/>
              </a:rPr>
              <a:t>self-reported rail road workers</a:t>
            </a:r>
          </a:p>
        </p:txBody>
      </p:sp>
    </p:spTree>
    <p:extLst>
      <p:ext uri="{BB962C8B-B14F-4D97-AF65-F5344CB8AC3E}">
        <p14:creationId xmlns:p14="http://schemas.microsoft.com/office/powerpoint/2010/main" val="33229524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5768" y="355322"/>
            <a:ext cx="8722081" cy="777240"/>
          </a:xfrm>
        </p:spPr>
        <p:txBody>
          <a:bodyPr>
            <a:noAutofit/>
          </a:bodyPr>
          <a:lstStyle/>
          <a:p>
            <a:r>
              <a:rPr lang="en-US" sz="2400" dirty="0">
                <a:latin typeface="Bernard MT Condensed" panose="02050806060905020404" pitchFamily="18" charset="0"/>
              </a:rPr>
              <a:t>Stop </a:t>
            </a:r>
            <a:r>
              <a:rPr lang="en-US" sz="2400" dirty="0" smtClean="0">
                <a:latin typeface="Bernard MT Condensed" panose="02050806060905020404" pitchFamily="18" charset="0"/>
              </a:rPr>
              <a:t>#4d Railroad Workers: Labor Relations</a:t>
            </a:r>
            <a:br>
              <a:rPr lang="en-US" sz="2400" dirty="0" smtClean="0">
                <a:latin typeface="Bernard MT Condensed" panose="02050806060905020404" pitchFamily="18" charset="0"/>
              </a:rPr>
            </a:br>
            <a:r>
              <a:rPr lang="en-US" sz="2400" dirty="0" smtClean="0">
                <a:latin typeface="Bernard MT Condensed" panose="02050806060905020404" pitchFamily="18" charset="0"/>
              </a:rPr>
              <a:t>896 </a:t>
            </a:r>
            <a:r>
              <a:rPr lang="en-US" sz="2400" dirty="0">
                <a:latin typeface="Bernard MT Condensed" panose="02050806060905020404" pitchFamily="18" charset="0"/>
              </a:rPr>
              <a:t>Main St., Contoocook</a:t>
            </a:r>
          </a:p>
        </p:txBody>
      </p:sp>
      <p:grpSp>
        <p:nvGrpSpPr>
          <p:cNvPr id="4" name="Group 3"/>
          <p:cNvGrpSpPr/>
          <p:nvPr/>
        </p:nvGrpSpPr>
        <p:grpSpPr>
          <a:xfrm>
            <a:off x="202872" y="7014210"/>
            <a:ext cx="2422340" cy="457200"/>
            <a:chOff x="202872" y="7014210"/>
            <a:chExt cx="2422340" cy="457200"/>
          </a:xfrm>
        </p:grpSpPr>
        <p:sp>
          <p:nvSpPr>
            <p:cNvPr id="6" name="Title 1"/>
            <p:cNvSpPr txBox="1">
              <a:spLocks/>
            </p:cNvSpPr>
            <p:nvPr/>
          </p:nvSpPr>
          <p:spPr>
            <a:xfrm>
              <a:off x="577316" y="7090885"/>
              <a:ext cx="2047896" cy="380525"/>
            </a:xfrm>
            <a:prstGeom prst="rect">
              <a:avLst/>
            </a:prstGeom>
          </p:spPr>
          <p:txBody>
            <a:bodyPr vert="horz" lIns="91440" tIns="45720" rIns="91440" bIns="45720" rtlCol="0" anchor="b">
              <a:normAutofit/>
            </a:bodyPr>
            <a:lstStyle>
              <a:lvl1pPr algn="l" defTabSz="1005840" rtl="0" eaLnBrk="1" latinLnBrk="0" hangingPunct="1">
                <a:lnSpc>
                  <a:spcPct val="85000"/>
                </a:lnSpc>
                <a:spcBef>
                  <a:spcPct val="0"/>
                </a:spcBef>
                <a:buNone/>
                <a:defRPr sz="7260" kern="1200" spc="-55" baseline="0">
                  <a:solidFill>
                    <a:schemeClr val="tx1"/>
                  </a:solidFill>
                  <a:latin typeface="+mj-lt"/>
                  <a:ea typeface="+mj-ea"/>
                  <a:cs typeface="+mj-cs"/>
                </a:defRPr>
              </a:lvl1pPr>
            </a:lstStyle>
            <a:p>
              <a:r>
                <a:rPr lang="en-US" sz="1100" cap="small" dirty="0">
                  <a:latin typeface="Felix Titling" panose="04060505060202020A04" pitchFamily="82" charset="0"/>
                </a:rPr>
                <a:t>Hopkinton Historical Society</a:t>
              </a:r>
              <a:br>
                <a:rPr lang="en-US" sz="1100" cap="small" dirty="0">
                  <a:latin typeface="Felix Titling" panose="04060505060202020A04" pitchFamily="82" charset="0"/>
                </a:rPr>
              </a:br>
              <a:r>
                <a:rPr lang="en-US" sz="1050" i="1" dirty="0">
                  <a:latin typeface="Gill Sans MT" panose="020B0502020104020203" pitchFamily="34" charset="0"/>
                </a:rPr>
                <a:t>Celebrating Hopkinton History Since 1859</a:t>
              </a:r>
              <a:endParaRPr lang="en-US" sz="1100" i="1" dirty="0">
                <a:latin typeface="Gill Sans MT" panose="020B0502020104020203"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72" y="7014210"/>
              <a:ext cx="374444" cy="457200"/>
            </a:xfrm>
            <a:prstGeom prst="rect">
              <a:avLst/>
            </a:prstGeom>
          </p:spPr>
        </p:pic>
      </p:grpSp>
      <p:sp>
        <p:nvSpPr>
          <p:cNvPr id="8" name="Text Box 2"/>
          <p:cNvSpPr txBox="1">
            <a:spLocks noChangeArrowheads="1"/>
          </p:cNvSpPr>
          <p:nvPr/>
        </p:nvSpPr>
        <p:spPr bwMode="auto">
          <a:xfrm>
            <a:off x="748587" y="2007902"/>
            <a:ext cx="4674240" cy="4893647"/>
          </a:xfrm>
          <a:prstGeom prst="rect">
            <a:avLst/>
          </a:prstGeom>
          <a:noFill/>
          <a:ln w="9525">
            <a:noFill/>
            <a:miter lim="800000"/>
            <a:headEnd/>
            <a:tailEnd/>
          </a:ln>
        </p:spPr>
        <p:txBody>
          <a:bodyPr rot="0" vert="horz" wrap="square" lIns="91440" tIns="45720" rIns="91440" bIns="45720" anchor="t" anchorCtr="0">
            <a:spAutoFit/>
          </a:bodyPr>
          <a:lstStyle/>
          <a:p>
            <a:pPr marR="0" indent="231775">
              <a:spcBef>
                <a:spcPts val="0"/>
              </a:spcBef>
            </a:pPr>
            <a:r>
              <a:rPr lang="en-US" sz="1200" dirty="0" smtClean="0">
                <a:latin typeface="Gill Sans MT" panose="020B0502020104020203" pitchFamily="34" charset="0"/>
                <a:ea typeface="Calibri" panose="020F0502020204030204" pitchFamily="34" charset="0"/>
                <a:cs typeface="Times New Roman" panose="02020603050405020304" pitchFamily="18" charset="0"/>
              </a:rPr>
              <a:t>Railroad labor </a:t>
            </a:r>
            <a:r>
              <a:rPr lang="en-US" sz="1200" dirty="0">
                <a:latin typeface="Gill Sans MT" panose="020B0502020104020203" pitchFamily="34" charset="0"/>
                <a:ea typeface="Calibri" panose="020F0502020204030204" pitchFamily="34" charset="0"/>
                <a:cs typeface="Times New Roman" panose="02020603050405020304" pitchFamily="18" charset="0"/>
              </a:rPr>
              <a:t>relations </a:t>
            </a:r>
            <a:r>
              <a:rPr lang="en-US" sz="1200" dirty="0" smtClean="0">
                <a:latin typeface="Gill Sans MT" panose="020B0502020104020203" pitchFamily="34" charset="0"/>
                <a:ea typeface="Calibri" panose="020F0502020204030204" pitchFamily="34" charset="0"/>
                <a:cs typeface="Times New Roman" panose="02020603050405020304" pitchFamily="18" charset="0"/>
              </a:rPr>
              <a:t>were not </a:t>
            </a:r>
            <a:r>
              <a:rPr lang="en-US" sz="1200" dirty="0">
                <a:latin typeface="Gill Sans MT" panose="020B0502020104020203" pitchFamily="34" charset="0"/>
                <a:ea typeface="Calibri" panose="020F0502020204030204" pitchFamily="34" charset="0"/>
                <a:cs typeface="Times New Roman" panose="02020603050405020304" pitchFamily="18" charset="0"/>
              </a:rPr>
              <a:t>always </a:t>
            </a:r>
            <a:r>
              <a:rPr lang="en-US" sz="1200" dirty="0" smtClean="0">
                <a:latin typeface="Gill Sans MT" panose="020B0502020104020203" pitchFamily="34" charset="0"/>
                <a:ea typeface="Calibri" panose="020F0502020204030204" pitchFamily="34" charset="0"/>
                <a:cs typeface="Times New Roman" panose="02020603050405020304" pitchFamily="18" charset="0"/>
              </a:rPr>
              <a:t>smooth, as evidenced by the 1869 lawsuit </a:t>
            </a:r>
            <a:r>
              <a:rPr lang="en-US" sz="1200" dirty="0">
                <a:latin typeface="Gill Sans MT" panose="020B0502020104020203" pitchFamily="34" charset="0"/>
                <a:ea typeface="Calibri" panose="020F0502020204030204" pitchFamily="34" charset="0"/>
                <a:cs typeface="Times New Roman" panose="02020603050405020304" pitchFamily="18" charset="0"/>
              </a:rPr>
              <a:t>of directors vs. </a:t>
            </a:r>
            <a:r>
              <a:rPr lang="en-US" sz="1200" dirty="0" smtClean="0">
                <a:latin typeface="Gill Sans MT" panose="020B0502020104020203" pitchFamily="34" charset="0"/>
                <a:ea typeface="Calibri" panose="020F0502020204030204" pitchFamily="34" charset="0"/>
                <a:cs typeface="Times New Roman" panose="02020603050405020304" pitchFamily="18" charset="0"/>
              </a:rPr>
              <a:t>conductors.</a:t>
            </a:r>
            <a:endParaRPr lang="en-US" sz="1200" dirty="0">
              <a:latin typeface="Gill Sans MT" panose="020B0502020104020203" pitchFamily="34" charset="0"/>
              <a:ea typeface="Calibri" panose="020F0502020204030204" pitchFamily="34" charset="0"/>
              <a:cs typeface="Times New Roman" panose="02020603050405020304" pitchFamily="18" charset="0"/>
            </a:endParaRPr>
          </a:p>
          <a:p>
            <a:pPr marR="0" indent="231775">
              <a:spcBef>
                <a:spcPts val="0"/>
              </a:spcBef>
            </a:pPr>
            <a:r>
              <a:rPr lang="en-US" sz="1200" dirty="0" smtClean="0">
                <a:effectLst/>
                <a:latin typeface="Gill Sans MT" panose="020B0502020104020203" pitchFamily="34" charset="0"/>
                <a:ea typeface="Calibri" panose="020F0502020204030204" pitchFamily="34" charset="0"/>
                <a:cs typeface="Times New Roman" panose="02020603050405020304" pitchFamily="18" charset="0"/>
              </a:rPr>
              <a:t>A </a:t>
            </a:r>
            <a:r>
              <a:rPr lang="en-US" sz="1200" dirty="0">
                <a:effectLst/>
                <a:latin typeface="Gill Sans MT" panose="020B0502020104020203" pitchFamily="34" charset="0"/>
                <a:ea typeface="Calibri" panose="020F0502020204030204" pitchFamily="34" charset="0"/>
                <a:cs typeface="Times New Roman" panose="02020603050405020304" pitchFamily="18" charset="0"/>
              </a:rPr>
              <a:t>set of rarely-used books on the Hopkinton Historical Society’s bookshelf consists of Railroad </a:t>
            </a:r>
            <a:r>
              <a:rPr lang="en-US" sz="1200" dirty="0" smtClean="0">
                <a:effectLst/>
                <a:latin typeface="Gill Sans MT" panose="020B0502020104020203" pitchFamily="34" charset="0"/>
                <a:ea typeface="Calibri" panose="020F0502020204030204" pitchFamily="34" charset="0"/>
                <a:cs typeface="Times New Roman" panose="02020603050405020304" pitchFamily="18" charset="0"/>
              </a:rPr>
              <a:t>Reports </a:t>
            </a:r>
            <a:r>
              <a:rPr lang="en-US" sz="1200" dirty="0">
                <a:effectLst/>
                <a:latin typeface="Gill Sans MT" panose="020B0502020104020203" pitchFamily="34" charset="0"/>
                <a:ea typeface="Calibri" panose="020F0502020204030204" pitchFamily="34" charset="0"/>
                <a:cs typeface="Times New Roman" panose="02020603050405020304" pitchFamily="18" charset="0"/>
              </a:rPr>
              <a:t>of the 1870s through 1880s.  One book on that shelf caught our attention, titled, “Concord Railroad Co. Vs. Geo. Clough and Trustees.”  We were wondering what we could learn about life during the </a:t>
            </a:r>
            <a:r>
              <a:rPr lang="en-US" sz="1200" dirty="0" smtClean="0">
                <a:effectLst/>
                <a:latin typeface="Gill Sans MT" panose="020B0502020104020203" pitchFamily="34" charset="0"/>
                <a:ea typeface="Calibri" panose="020F0502020204030204" pitchFamily="34" charset="0"/>
                <a:cs typeface="Times New Roman" panose="02020603050405020304" pitchFamily="18" charset="0"/>
              </a:rPr>
              <a:t>railroad era</a:t>
            </a:r>
            <a:r>
              <a:rPr lang="en-US" sz="1200" dirty="0">
                <a:effectLst/>
                <a:latin typeface="Gill Sans MT" panose="020B0502020104020203" pitchFamily="34" charset="0"/>
                <a:ea typeface="Calibri" panose="020F0502020204030204" pitchFamily="34" charset="0"/>
                <a:cs typeface="Times New Roman" panose="02020603050405020304" pitchFamily="18" charset="0"/>
              </a:rPr>
              <a:t>, who was George Clough, why was there a lawsuit, and why </a:t>
            </a:r>
            <a:r>
              <a:rPr lang="en-US" sz="1200" dirty="0" smtClean="0">
                <a:effectLst/>
                <a:latin typeface="Gill Sans MT" panose="020B0502020104020203" pitchFamily="34" charset="0"/>
                <a:ea typeface="Calibri" panose="020F0502020204030204" pitchFamily="34" charset="0"/>
                <a:cs typeface="Times New Roman" panose="02020603050405020304" pitchFamily="18" charset="0"/>
              </a:rPr>
              <a:t>was the book </a:t>
            </a:r>
            <a:r>
              <a:rPr lang="en-US" sz="1200" dirty="0">
                <a:effectLst/>
                <a:latin typeface="Gill Sans MT" panose="020B0502020104020203" pitchFamily="34" charset="0"/>
                <a:ea typeface="Calibri" panose="020F0502020204030204" pitchFamily="34" charset="0"/>
                <a:cs typeface="Times New Roman" panose="02020603050405020304" pitchFamily="18" charset="0"/>
              </a:rPr>
              <a:t>on the Society’s shelf?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R="0" indent="231775">
              <a:spcBef>
                <a:spcPts val="0"/>
              </a:spcBef>
            </a:pPr>
            <a:r>
              <a:rPr lang="en-US" sz="1200" dirty="0">
                <a:effectLst/>
                <a:latin typeface="Gill Sans MT" panose="020B0502020104020203" pitchFamily="34" charset="0"/>
                <a:ea typeface="Calibri" panose="020F0502020204030204" pitchFamily="34" charset="0"/>
                <a:cs typeface="Times New Roman" panose="02020603050405020304" pitchFamily="18" charset="0"/>
              </a:rPr>
              <a:t>Here’s what we learned.  George Clough (1817-1895; son of Rachel Clifford &amp; Isiah Clough; husband of Eliza Hardy) was a Railroad conductor, living in Concord, NH, at the time of the 1869 lawsuit where the Board of Directors of Concord Railroad accused him and all the conductors of stealing money from passenger train fares; all of the conductors were summarily fired.   The case was tried by John Hatch George (of Concord and Hopkinton; he served on the Board of Directors of Contoocook Valley Railroad, and was attorney for Concord Railroad).  A hand-written opinion found in the book reads, “Interesting insight into management operations; the [RR] Line, to cover poor management, fired all the conductors </a:t>
            </a:r>
            <a:r>
              <a:rPr lang="en-US" sz="1200" dirty="0" smtClean="0">
                <a:effectLst/>
                <a:latin typeface="Gill Sans MT" panose="020B0502020104020203" pitchFamily="34" charset="0"/>
                <a:ea typeface="Calibri" panose="020F0502020204030204" pitchFamily="34" charset="0"/>
                <a:cs typeface="Times New Roman" panose="02020603050405020304" pitchFamily="18" charset="0"/>
              </a:rPr>
              <a:t>over </a:t>
            </a:r>
            <a:r>
              <a:rPr lang="en-US" sz="1200" dirty="0">
                <a:effectLst/>
                <a:latin typeface="Gill Sans MT" panose="020B0502020104020203" pitchFamily="34" charset="0"/>
                <a:ea typeface="Calibri" panose="020F0502020204030204" pitchFamily="34" charset="0"/>
                <a:cs typeface="Times New Roman" panose="02020603050405020304" pitchFamily="18" charset="0"/>
              </a:rPr>
              <a:t>an illegal ticket transaction which had been authorized by the line superintendent, General B. F. Butler; some of his former officers of the Army of the James were the detectives.” The copy of the book at Hopkinton Historical Society reads, “Compliments of George Clough,” who self-published the entire legal record in order to shed light on the tense relationship between directors and conductors</a:t>
            </a:r>
            <a:r>
              <a:rPr lang="en-US" sz="1200" dirty="0" smtClean="0">
                <a:effectLst/>
                <a:latin typeface="Gill Sans MT" panose="020B0502020104020203" pitchFamily="34" charset="0"/>
                <a:ea typeface="Calibri" panose="020F0502020204030204" pitchFamily="34" charset="0"/>
                <a:cs typeface="Times New Roman" panose="02020603050405020304" pitchFamily="18" charset="0"/>
              </a:rPr>
              <a:t>.</a:t>
            </a:r>
            <a:r>
              <a:rPr lang="en-US" sz="1200" dirty="0">
                <a:effectLst/>
                <a:latin typeface="Gill Sans MT" panose="020B0502020104020203"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4575" y="4290896"/>
            <a:ext cx="3343274" cy="193689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7632" y="892449"/>
            <a:ext cx="2430217" cy="3200400"/>
          </a:xfrm>
          <a:prstGeom prst="rect">
            <a:avLst/>
          </a:prstGeom>
        </p:spPr>
      </p:pic>
      <p:sp>
        <p:nvSpPr>
          <p:cNvPr id="10" name="TextBox 9"/>
          <p:cNvSpPr txBox="1"/>
          <p:nvPr/>
        </p:nvSpPr>
        <p:spPr>
          <a:xfrm>
            <a:off x="783869" y="1053200"/>
            <a:ext cx="4370692" cy="738664"/>
          </a:xfrm>
          <a:prstGeom prst="rect">
            <a:avLst/>
          </a:prstGeom>
          <a:noFill/>
        </p:spPr>
        <p:txBody>
          <a:bodyPr wrap="square" rtlCol="0">
            <a:spAutoFit/>
          </a:bodyPr>
          <a:lstStyle/>
          <a:p>
            <a:r>
              <a:rPr lang="en-US" sz="1050" i="1" dirty="0" smtClean="0">
                <a:latin typeface="Gill Sans MT" panose="020B0502020104020203" pitchFamily="34" charset="0"/>
              </a:rPr>
              <a:t>For all of the Contoocook Village stops near the Depot (Stops 4a 4d), park in the Municipal Parking Lot beside the Contoocook Railroad Museum located at 896 Main St.  If you’d like, you can get out of your car and explore the different stops in Contoocook Village on foot.</a:t>
            </a:r>
            <a:endParaRPr lang="en-US" sz="1050" i="1" dirty="0">
              <a:latin typeface="Gill Sans MT" panose="020B0502020104020203" pitchFamily="34" charset="0"/>
            </a:endParaRPr>
          </a:p>
        </p:txBody>
      </p:sp>
      <p:sp>
        <p:nvSpPr>
          <p:cNvPr id="11" name="TextBox 10"/>
          <p:cNvSpPr txBox="1"/>
          <p:nvPr/>
        </p:nvSpPr>
        <p:spPr>
          <a:xfrm>
            <a:off x="5734050" y="2932741"/>
            <a:ext cx="1303582" cy="1223412"/>
          </a:xfrm>
          <a:prstGeom prst="rect">
            <a:avLst/>
          </a:prstGeom>
          <a:noFill/>
        </p:spPr>
        <p:txBody>
          <a:bodyPr wrap="square" rtlCol="0">
            <a:spAutoFit/>
          </a:bodyPr>
          <a:lstStyle/>
          <a:p>
            <a:pPr algn="r"/>
            <a:r>
              <a:rPr lang="en-US" sz="1050" i="1" dirty="0" smtClean="0">
                <a:latin typeface="Gill Sans MT" panose="020B0502020104020203" pitchFamily="34" charset="0"/>
              </a:rPr>
              <a:t>A set of railroad reports from the 1870s-1880s uncovered interesting information about local labor relations.  HHS collection.</a:t>
            </a:r>
            <a:endParaRPr lang="en-US" sz="1050" i="1" dirty="0">
              <a:latin typeface="Gill Sans MT" panose="020B0502020104020203" pitchFamily="34" charset="0"/>
            </a:endParaRPr>
          </a:p>
        </p:txBody>
      </p:sp>
      <p:sp>
        <p:nvSpPr>
          <p:cNvPr id="12" name="TextBox 11"/>
          <p:cNvSpPr txBox="1"/>
          <p:nvPr/>
        </p:nvSpPr>
        <p:spPr>
          <a:xfrm>
            <a:off x="5367130" y="6275546"/>
            <a:ext cx="4205495" cy="738664"/>
          </a:xfrm>
          <a:prstGeom prst="rect">
            <a:avLst/>
          </a:prstGeom>
          <a:noFill/>
        </p:spPr>
        <p:txBody>
          <a:bodyPr wrap="square" rtlCol="0">
            <a:spAutoFit/>
          </a:bodyPr>
          <a:lstStyle/>
          <a:p>
            <a:pPr algn="r"/>
            <a:r>
              <a:rPr lang="en-US" sz="1050" i="1" dirty="0" smtClean="0">
                <a:latin typeface="Gill Sans MT" panose="020B0502020104020203" pitchFamily="34" charset="0"/>
              </a:rPr>
              <a:t>Members of the N.H. Legislature received free passes to ride the railroad.  William Eaton Chandler, in his 1891 book commonly known as “Book of Bargains,” claimed that railroads “corruptly govern New Hampshire” through the use of  railroad passes and railroad money.  Rail pass from HHS collection.</a:t>
            </a:r>
            <a:endParaRPr lang="en-US" sz="1050" i="1" dirty="0">
              <a:latin typeface="Gill Sans MT" panose="020B0502020104020203" pitchFamily="34" charset="0"/>
            </a:endParaRPr>
          </a:p>
        </p:txBody>
      </p:sp>
    </p:spTree>
    <p:extLst>
      <p:ext uri="{BB962C8B-B14F-4D97-AF65-F5344CB8AC3E}">
        <p14:creationId xmlns:p14="http://schemas.microsoft.com/office/powerpoint/2010/main" val="19324128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02872" y="7014210"/>
            <a:ext cx="2422340" cy="457200"/>
            <a:chOff x="202872" y="7014210"/>
            <a:chExt cx="2422340" cy="457200"/>
          </a:xfrm>
        </p:grpSpPr>
        <p:sp>
          <p:nvSpPr>
            <p:cNvPr id="6" name="Title 1"/>
            <p:cNvSpPr txBox="1">
              <a:spLocks/>
            </p:cNvSpPr>
            <p:nvPr/>
          </p:nvSpPr>
          <p:spPr>
            <a:xfrm>
              <a:off x="577316" y="7090885"/>
              <a:ext cx="2047896" cy="380525"/>
            </a:xfrm>
            <a:prstGeom prst="rect">
              <a:avLst/>
            </a:prstGeom>
          </p:spPr>
          <p:txBody>
            <a:bodyPr vert="horz" lIns="91440" tIns="45720" rIns="91440" bIns="45720" rtlCol="0" anchor="b">
              <a:normAutofit/>
            </a:bodyPr>
            <a:lstStyle>
              <a:lvl1pPr algn="l" defTabSz="1005840" rtl="0" eaLnBrk="1" latinLnBrk="0" hangingPunct="1">
                <a:lnSpc>
                  <a:spcPct val="85000"/>
                </a:lnSpc>
                <a:spcBef>
                  <a:spcPct val="0"/>
                </a:spcBef>
                <a:buNone/>
                <a:defRPr sz="7260" kern="1200" spc="-55" baseline="0">
                  <a:solidFill>
                    <a:schemeClr val="tx1"/>
                  </a:solidFill>
                  <a:latin typeface="+mj-lt"/>
                  <a:ea typeface="+mj-ea"/>
                  <a:cs typeface="+mj-cs"/>
                </a:defRPr>
              </a:lvl1pPr>
            </a:lstStyle>
            <a:p>
              <a:r>
                <a:rPr lang="en-US" sz="1100" cap="small" dirty="0">
                  <a:latin typeface="Felix Titling" panose="04060505060202020A04" pitchFamily="82" charset="0"/>
                </a:rPr>
                <a:t>Hopkinton Historical Society</a:t>
              </a:r>
              <a:br>
                <a:rPr lang="en-US" sz="1100" cap="small" dirty="0">
                  <a:latin typeface="Felix Titling" panose="04060505060202020A04" pitchFamily="82" charset="0"/>
                </a:rPr>
              </a:br>
              <a:r>
                <a:rPr lang="en-US" sz="1050" i="1" dirty="0">
                  <a:latin typeface="Gill Sans MT" panose="020B0502020104020203" pitchFamily="34" charset="0"/>
                </a:rPr>
                <a:t>Celebrating Hopkinton History Since 1859</a:t>
              </a:r>
              <a:endParaRPr lang="en-US" sz="1100" i="1" dirty="0">
                <a:latin typeface="Gill Sans MT" panose="020B0502020104020203"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72" y="7014210"/>
              <a:ext cx="374444" cy="457200"/>
            </a:xfrm>
            <a:prstGeom prst="rect">
              <a:avLst/>
            </a:prstGeom>
          </p:spPr>
        </p:pic>
      </p:gr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4973" y="1964240"/>
            <a:ext cx="4364855" cy="307218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1225" y="4780120"/>
            <a:ext cx="3638162" cy="2560320"/>
          </a:xfrm>
          <a:prstGeom prst="rect">
            <a:avLst/>
          </a:prstGeom>
        </p:spPr>
      </p:pic>
      <p:sp>
        <p:nvSpPr>
          <p:cNvPr id="10" name="TextBox 9"/>
          <p:cNvSpPr txBox="1"/>
          <p:nvPr/>
        </p:nvSpPr>
        <p:spPr>
          <a:xfrm>
            <a:off x="5610225" y="1964240"/>
            <a:ext cx="4019162" cy="2308324"/>
          </a:xfrm>
          <a:prstGeom prst="rect">
            <a:avLst/>
          </a:prstGeom>
          <a:noFill/>
        </p:spPr>
        <p:txBody>
          <a:bodyPr wrap="square" rtlCol="0">
            <a:spAutoFit/>
          </a:bodyPr>
          <a:lstStyle/>
          <a:p>
            <a:pPr indent="228600"/>
            <a:r>
              <a:rPr lang="en-US" sz="1200" dirty="0" smtClean="0">
                <a:latin typeface="Gill Sans MT" panose="020B0502020104020203" pitchFamily="34" charset="0"/>
              </a:rPr>
              <a:t>Forrest Gillingham (1874-1953) served as Station Agent at the Contoocook Depot for many years.  He is listed as such in the 1910 census;  the Society has images of him wearing a Station Agent’s hat in front of the Depot circa 1930; and Ken Smart remembers Mr. Gillingham as the Station Master while he worked for the railroad from 1947-1952.</a:t>
            </a:r>
          </a:p>
          <a:p>
            <a:pPr indent="228600"/>
            <a:r>
              <a:rPr lang="en-US" sz="1200" dirty="0" smtClean="0">
                <a:latin typeface="Gill Sans MT" panose="020B0502020104020203" pitchFamily="34" charset="0"/>
                <a:ea typeface="Times New Roman" panose="02020603050405020304" pitchFamily="18" charset="0"/>
                <a:cs typeface="Times New Roman" panose="02020603050405020304" pitchFamily="18" charset="0"/>
              </a:rPr>
              <a:t>Station Agents are </a:t>
            </a:r>
            <a:r>
              <a:rPr lang="en-US" sz="1200" dirty="0">
                <a:latin typeface="Gill Sans MT" panose="020B0502020104020203" pitchFamily="34" charset="0"/>
                <a:ea typeface="Times New Roman" panose="02020603050405020304" pitchFamily="18" charset="0"/>
                <a:cs typeface="Times New Roman" panose="02020603050405020304" pitchFamily="18" charset="0"/>
              </a:rPr>
              <a:t>t</a:t>
            </a:r>
            <a:r>
              <a:rPr lang="en-US" sz="1200" dirty="0" smtClean="0">
                <a:latin typeface="Gill Sans MT" panose="020B0502020104020203" pitchFamily="34" charset="0"/>
                <a:ea typeface="Times New Roman" panose="02020603050405020304" pitchFamily="18" charset="0"/>
                <a:cs typeface="Times New Roman" panose="02020603050405020304" pitchFamily="18" charset="0"/>
              </a:rPr>
              <a:t>ypically </a:t>
            </a:r>
            <a:r>
              <a:rPr lang="en-US" sz="1200" dirty="0">
                <a:latin typeface="Gill Sans MT" panose="020B0502020104020203" pitchFamily="34" charset="0"/>
                <a:ea typeface="Times New Roman" panose="02020603050405020304" pitchFamily="18" charset="0"/>
                <a:cs typeface="Times New Roman" panose="02020603050405020304" pitchFamily="18" charset="0"/>
              </a:rPr>
              <a:t>the person in charge of a railway station.  Duties might vary from station to station, but generally </a:t>
            </a:r>
            <a:r>
              <a:rPr lang="en-US" sz="1200" dirty="0" smtClean="0">
                <a:latin typeface="Gill Sans MT" panose="020B0502020104020203" pitchFamily="34" charset="0"/>
                <a:ea typeface="Times New Roman" panose="02020603050405020304" pitchFamily="18" charset="0"/>
                <a:cs typeface="Times New Roman" panose="02020603050405020304" pitchFamily="18" charset="0"/>
              </a:rPr>
              <a:t>were </a:t>
            </a:r>
            <a:r>
              <a:rPr lang="en-US" sz="1200" dirty="0">
                <a:latin typeface="Gill Sans MT" panose="020B0502020104020203" pitchFamily="34" charset="0"/>
                <a:ea typeface="Times New Roman" panose="02020603050405020304" pitchFamily="18" charset="0"/>
                <a:cs typeface="Times New Roman" panose="02020603050405020304" pitchFamily="18" charset="0"/>
              </a:rPr>
              <a:t>responsible for control of traffic (telegraphy and </a:t>
            </a:r>
            <a:r>
              <a:rPr lang="en-US" sz="1200" dirty="0" smtClean="0">
                <a:latin typeface="Gill Sans MT" panose="020B0502020104020203" pitchFamily="34" charset="0"/>
                <a:ea typeface="Times New Roman" panose="02020603050405020304" pitchFamily="18" charset="0"/>
                <a:cs typeface="Times New Roman" panose="02020603050405020304" pitchFamily="18" charset="0"/>
              </a:rPr>
              <a:t>signaling) </a:t>
            </a:r>
            <a:r>
              <a:rPr lang="en-US" sz="1200" dirty="0">
                <a:latin typeface="Gill Sans MT" panose="020B0502020104020203" pitchFamily="34" charset="0"/>
                <a:ea typeface="Times New Roman" panose="02020603050405020304" pitchFamily="18" charset="0"/>
                <a:cs typeface="Times New Roman" panose="02020603050405020304" pitchFamily="18" charset="0"/>
              </a:rPr>
              <a:t>under the direction of the </a:t>
            </a:r>
            <a:r>
              <a:rPr lang="en-US" sz="1200" dirty="0" smtClean="0">
                <a:latin typeface="Gill Sans MT" panose="020B0502020104020203" pitchFamily="34" charset="0"/>
                <a:ea typeface="Times New Roman" panose="02020603050405020304" pitchFamily="18" charset="0"/>
                <a:cs typeface="Times New Roman" panose="02020603050405020304" pitchFamily="18" charset="0"/>
              </a:rPr>
              <a:t>dispatcher.  </a:t>
            </a:r>
            <a:r>
              <a:rPr lang="en-US" sz="1200" dirty="0">
                <a:latin typeface="Gill Sans MT" panose="020B0502020104020203" pitchFamily="34" charset="0"/>
                <a:ea typeface="Times New Roman" panose="02020603050405020304" pitchFamily="18" charset="0"/>
                <a:cs typeface="Times New Roman" panose="02020603050405020304" pitchFamily="18" charset="0"/>
              </a:rPr>
              <a:t>Their station duties included ticket sales, processing of packages and local freight shipments, mail handling, etc. </a:t>
            </a:r>
            <a:endParaRPr lang="en-US" sz="1200" dirty="0">
              <a:latin typeface="Gill Sans MT" panose="020B0502020104020203" pitchFamily="34" charset="0"/>
            </a:endParaRPr>
          </a:p>
        </p:txBody>
      </p:sp>
      <p:sp>
        <p:nvSpPr>
          <p:cNvPr id="12" name="TextBox 11"/>
          <p:cNvSpPr txBox="1"/>
          <p:nvPr/>
        </p:nvSpPr>
        <p:spPr>
          <a:xfrm>
            <a:off x="3619500" y="6767719"/>
            <a:ext cx="2381382" cy="577081"/>
          </a:xfrm>
          <a:prstGeom prst="rect">
            <a:avLst/>
          </a:prstGeom>
          <a:noFill/>
        </p:spPr>
        <p:txBody>
          <a:bodyPr wrap="square" rtlCol="0">
            <a:spAutoFit/>
          </a:bodyPr>
          <a:lstStyle/>
          <a:p>
            <a:pPr algn="r"/>
            <a:r>
              <a:rPr lang="en-US" sz="1050" i="1" dirty="0" smtClean="0">
                <a:latin typeface="Gill Sans MT" panose="020B0502020104020203" pitchFamily="34" charset="0"/>
              </a:rPr>
              <a:t>Still images of Forrest Gillingham taken from film by Oscar Polhemus, circa 1930. HHS collection.</a:t>
            </a:r>
            <a:endParaRPr lang="en-US" sz="1050" i="1" dirty="0">
              <a:latin typeface="Gill Sans MT" panose="020B0502020104020203" pitchFamily="34" charset="0"/>
            </a:endParaRPr>
          </a:p>
        </p:txBody>
      </p:sp>
      <p:sp>
        <p:nvSpPr>
          <p:cNvPr id="13" name="Title 1"/>
          <p:cNvSpPr>
            <a:spLocks noGrp="1"/>
          </p:cNvSpPr>
          <p:nvPr>
            <p:ph type="ctrTitle"/>
          </p:nvPr>
        </p:nvSpPr>
        <p:spPr>
          <a:xfrm>
            <a:off x="745768" y="355322"/>
            <a:ext cx="8722081" cy="777240"/>
          </a:xfrm>
        </p:spPr>
        <p:txBody>
          <a:bodyPr>
            <a:noAutofit/>
          </a:bodyPr>
          <a:lstStyle/>
          <a:p>
            <a:r>
              <a:rPr lang="en-US" sz="2400" dirty="0">
                <a:latin typeface="Bernard MT Condensed" panose="02050806060905020404" pitchFamily="18" charset="0"/>
              </a:rPr>
              <a:t>Stop </a:t>
            </a:r>
            <a:r>
              <a:rPr lang="en-US" sz="2400" dirty="0" smtClean="0">
                <a:latin typeface="Bernard MT Condensed" panose="02050806060905020404" pitchFamily="18" charset="0"/>
              </a:rPr>
              <a:t>#4d Railroad Workers: Forrest Gillingham</a:t>
            </a:r>
            <a:r>
              <a:rPr lang="en-US" sz="2400" dirty="0">
                <a:latin typeface="Bernard MT Condensed" panose="02050806060905020404" pitchFamily="18" charset="0"/>
              </a:rPr>
              <a:t/>
            </a:r>
            <a:br>
              <a:rPr lang="en-US" sz="2400" dirty="0">
                <a:latin typeface="Bernard MT Condensed" panose="02050806060905020404" pitchFamily="18" charset="0"/>
              </a:rPr>
            </a:br>
            <a:r>
              <a:rPr lang="en-US" sz="2400" dirty="0">
                <a:latin typeface="Bernard MT Condensed" panose="02050806060905020404" pitchFamily="18" charset="0"/>
              </a:rPr>
              <a:t>896 Main St., Contoocook</a:t>
            </a:r>
          </a:p>
        </p:txBody>
      </p:sp>
      <p:sp>
        <p:nvSpPr>
          <p:cNvPr id="14" name="TextBox 13"/>
          <p:cNvSpPr txBox="1"/>
          <p:nvPr/>
        </p:nvSpPr>
        <p:spPr>
          <a:xfrm>
            <a:off x="783869" y="1053200"/>
            <a:ext cx="4370692" cy="738664"/>
          </a:xfrm>
          <a:prstGeom prst="rect">
            <a:avLst/>
          </a:prstGeom>
          <a:noFill/>
        </p:spPr>
        <p:txBody>
          <a:bodyPr wrap="square" rtlCol="0">
            <a:spAutoFit/>
          </a:bodyPr>
          <a:lstStyle/>
          <a:p>
            <a:r>
              <a:rPr lang="en-US" sz="1050" i="1" dirty="0" smtClean="0">
                <a:latin typeface="Gill Sans MT" panose="020B0502020104020203" pitchFamily="34" charset="0"/>
              </a:rPr>
              <a:t>For all of the Contoocook Village stops near the Depot (Stops 4a 4d), park in the Municipal Parking Lot beside the Contoocook Railroad Museum located at 896 Main St.  If you’d like, you can get out of your car and explore the different stops in Contoocook Village on foot.</a:t>
            </a:r>
            <a:endParaRPr lang="en-US" sz="1050" i="1" dirty="0">
              <a:latin typeface="Gill Sans MT" panose="020B0502020104020203" pitchFamily="34" charset="0"/>
            </a:endParaRPr>
          </a:p>
        </p:txBody>
      </p:sp>
    </p:spTree>
    <p:extLst>
      <p:ext uri="{BB962C8B-B14F-4D97-AF65-F5344CB8AC3E}">
        <p14:creationId xmlns:p14="http://schemas.microsoft.com/office/powerpoint/2010/main" val="38233330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02872" y="7014210"/>
            <a:ext cx="2422340" cy="457200"/>
            <a:chOff x="202872" y="7014210"/>
            <a:chExt cx="2422340" cy="457200"/>
          </a:xfrm>
        </p:grpSpPr>
        <p:sp>
          <p:nvSpPr>
            <p:cNvPr id="6" name="Title 1"/>
            <p:cNvSpPr txBox="1">
              <a:spLocks/>
            </p:cNvSpPr>
            <p:nvPr/>
          </p:nvSpPr>
          <p:spPr>
            <a:xfrm>
              <a:off x="577316" y="7090885"/>
              <a:ext cx="2047896" cy="380525"/>
            </a:xfrm>
            <a:prstGeom prst="rect">
              <a:avLst/>
            </a:prstGeom>
          </p:spPr>
          <p:txBody>
            <a:bodyPr vert="horz" lIns="91440" tIns="45720" rIns="91440" bIns="45720" rtlCol="0" anchor="b">
              <a:normAutofit/>
            </a:bodyPr>
            <a:lstStyle>
              <a:lvl1pPr algn="l" defTabSz="1005840" rtl="0" eaLnBrk="1" latinLnBrk="0" hangingPunct="1">
                <a:lnSpc>
                  <a:spcPct val="85000"/>
                </a:lnSpc>
                <a:spcBef>
                  <a:spcPct val="0"/>
                </a:spcBef>
                <a:buNone/>
                <a:defRPr sz="7260" kern="1200" spc="-55" baseline="0">
                  <a:solidFill>
                    <a:schemeClr val="tx1"/>
                  </a:solidFill>
                  <a:latin typeface="+mj-lt"/>
                  <a:ea typeface="+mj-ea"/>
                  <a:cs typeface="+mj-cs"/>
                </a:defRPr>
              </a:lvl1pPr>
            </a:lstStyle>
            <a:p>
              <a:r>
                <a:rPr lang="en-US" sz="1100" cap="small" dirty="0">
                  <a:latin typeface="Felix Titling" panose="04060505060202020A04" pitchFamily="82" charset="0"/>
                </a:rPr>
                <a:t>Hopkinton Historical Society</a:t>
              </a:r>
              <a:br>
                <a:rPr lang="en-US" sz="1100" cap="small" dirty="0">
                  <a:latin typeface="Felix Titling" panose="04060505060202020A04" pitchFamily="82" charset="0"/>
                </a:rPr>
              </a:br>
              <a:r>
                <a:rPr lang="en-US" sz="1050" i="1" dirty="0">
                  <a:latin typeface="Gill Sans MT" panose="020B0502020104020203" pitchFamily="34" charset="0"/>
                </a:rPr>
                <a:t>Celebrating Hopkinton History Since 1859</a:t>
              </a:r>
              <a:endParaRPr lang="en-US" sz="1100" i="1" dirty="0">
                <a:latin typeface="Gill Sans MT" panose="020B0502020104020203"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72" y="7014210"/>
              <a:ext cx="374444" cy="457200"/>
            </a:xfrm>
            <a:prstGeom prst="rect">
              <a:avLst/>
            </a:prstGeom>
          </p:spPr>
        </p:pic>
      </p:grpSp>
      <p:sp>
        <p:nvSpPr>
          <p:cNvPr id="8" name="Text Box 2"/>
          <p:cNvSpPr txBox="1">
            <a:spLocks noChangeArrowheads="1"/>
          </p:cNvSpPr>
          <p:nvPr/>
        </p:nvSpPr>
        <p:spPr bwMode="auto">
          <a:xfrm>
            <a:off x="783869" y="3722294"/>
            <a:ext cx="9021392" cy="3520516"/>
          </a:xfrm>
          <a:prstGeom prst="rect">
            <a:avLst/>
          </a:prstGeom>
          <a:noFill/>
          <a:ln w="9525">
            <a:noFill/>
            <a:miter lim="800000"/>
            <a:headEnd/>
            <a:tailEnd/>
          </a:ln>
        </p:spPr>
        <p:txBody>
          <a:bodyPr rot="0" vert="horz" wrap="square" lIns="91440" tIns="45720" rIns="91440" bIns="45720" anchor="t" anchorCtr="0">
            <a:spAutoFit/>
          </a:bodyPr>
          <a:lstStyle/>
          <a:p>
            <a:pPr marR="0" indent="231775">
              <a:spcBef>
                <a:spcPts val="0"/>
              </a:spcBef>
              <a:spcAft>
                <a:spcPts val="0"/>
              </a:spcAft>
            </a:pPr>
            <a:r>
              <a:rPr lang="en-US" sz="1300" i="1" dirty="0">
                <a:effectLst/>
                <a:latin typeface="Gill Sans MT" panose="020B0502020104020203" pitchFamily="34" charset="0"/>
                <a:ea typeface="Calibri" panose="020F0502020204030204" pitchFamily="34" charset="0"/>
                <a:cs typeface="Times New Roman" panose="02020603050405020304" pitchFamily="18" charset="0"/>
              </a:rPr>
              <a:t>I spent many hours at the Depot working for Forrest Gillingham, the station agent at that time.  The timeframe would have been starting about 1947 until June 1952.  Those were my Junior and Senior High School years.</a:t>
            </a:r>
            <a:endParaRPr lang="en-US" sz="1300" i="1" dirty="0">
              <a:effectLst/>
              <a:latin typeface="Calibri" panose="020F0502020204030204" pitchFamily="34" charset="0"/>
              <a:ea typeface="Calibri" panose="020F0502020204030204" pitchFamily="34" charset="0"/>
              <a:cs typeface="Times New Roman" panose="02020603050405020304" pitchFamily="18" charset="0"/>
            </a:endParaRPr>
          </a:p>
          <a:p>
            <a:pPr marR="0" indent="231775">
              <a:spcBef>
                <a:spcPts val="0"/>
              </a:spcBef>
              <a:spcAft>
                <a:spcPts val="0"/>
              </a:spcAft>
            </a:pPr>
            <a:r>
              <a:rPr lang="en-US" sz="1300" i="1" dirty="0" smtClean="0">
                <a:effectLst/>
                <a:latin typeface="Gill Sans MT" panose="020B0502020104020203" pitchFamily="34" charset="0"/>
                <a:ea typeface="Calibri" panose="020F0502020204030204" pitchFamily="34" charset="0"/>
                <a:cs typeface="Times New Roman" panose="02020603050405020304" pitchFamily="18" charset="0"/>
              </a:rPr>
              <a:t>I </a:t>
            </a:r>
            <a:r>
              <a:rPr lang="en-US" sz="1300" i="1" dirty="0">
                <a:effectLst/>
                <a:latin typeface="Gill Sans MT" panose="020B0502020104020203" pitchFamily="34" charset="0"/>
                <a:ea typeface="Calibri" panose="020F0502020204030204" pitchFamily="34" charset="0"/>
                <a:cs typeface="Times New Roman" panose="02020603050405020304" pitchFamily="18" charset="0"/>
              </a:rPr>
              <a:t>met four trains a day, six days a week as usually we had Sunday’s off because the mail did not run on Sunday.  </a:t>
            </a:r>
            <a:endParaRPr lang="en-US" sz="1300" i="1" dirty="0">
              <a:effectLst/>
              <a:latin typeface="Calibri" panose="020F0502020204030204" pitchFamily="34" charset="0"/>
              <a:ea typeface="Calibri" panose="020F0502020204030204" pitchFamily="34" charset="0"/>
              <a:cs typeface="Times New Roman" panose="02020603050405020304" pitchFamily="18" charset="0"/>
            </a:endParaRPr>
          </a:p>
          <a:p>
            <a:pPr marR="0" indent="231775">
              <a:spcBef>
                <a:spcPts val="0"/>
              </a:spcBef>
              <a:spcAft>
                <a:spcPts val="0"/>
              </a:spcAft>
            </a:pPr>
            <a:r>
              <a:rPr lang="en-US" sz="1300" i="1" dirty="0">
                <a:effectLst/>
                <a:latin typeface="Gill Sans MT" panose="020B0502020104020203" pitchFamily="34" charset="0"/>
                <a:ea typeface="Calibri" panose="020F0502020204030204" pitchFamily="34" charset="0"/>
                <a:cs typeface="Times New Roman" panose="02020603050405020304" pitchFamily="18" charset="0"/>
              </a:rPr>
              <a:t>The duties were many but probably the most important was to insure the mail got from the Post Office to the train and back again.  Luckily we did not have far to go as the Post office was located where Kerry’s Carpets [190 Pine St, Contoocook, NH] is today.  I wonder what became of that three wheel push cart you can see me with in the attached picture</a:t>
            </a:r>
            <a:r>
              <a:rPr lang="en-US" sz="1300" i="1" dirty="0" smtClean="0">
                <a:effectLst/>
                <a:latin typeface="Gill Sans MT" panose="020B0502020104020203" pitchFamily="34" charset="0"/>
                <a:ea typeface="Calibri" panose="020F0502020204030204" pitchFamily="34" charset="0"/>
                <a:cs typeface="Times New Roman" panose="02020603050405020304" pitchFamily="18" charset="0"/>
              </a:rPr>
              <a:t>?</a:t>
            </a:r>
            <a:endParaRPr lang="en-US" sz="1300" i="1" dirty="0">
              <a:effectLst/>
              <a:latin typeface="Calibri" panose="020F0502020204030204" pitchFamily="34" charset="0"/>
              <a:ea typeface="Calibri" panose="020F0502020204030204" pitchFamily="34" charset="0"/>
              <a:cs typeface="Times New Roman" panose="02020603050405020304" pitchFamily="18" charset="0"/>
            </a:endParaRPr>
          </a:p>
          <a:p>
            <a:pPr marR="0" indent="231775">
              <a:spcBef>
                <a:spcPts val="0"/>
              </a:spcBef>
              <a:spcAft>
                <a:spcPts val="0"/>
              </a:spcAft>
            </a:pPr>
            <a:r>
              <a:rPr lang="en-US" sz="1300" i="1" dirty="0" smtClean="0">
                <a:effectLst/>
                <a:latin typeface="Gill Sans MT" panose="020B0502020104020203" pitchFamily="34" charset="0"/>
                <a:ea typeface="Calibri" panose="020F0502020204030204" pitchFamily="34" charset="0"/>
                <a:cs typeface="Times New Roman" panose="02020603050405020304" pitchFamily="18" charset="0"/>
              </a:rPr>
              <a:t>As </a:t>
            </a:r>
            <a:r>
              <a:rPr lang="en-US" sz="1300" i="1" dirty="0">
                <a:effectLst/>
                <a:latin typeface="Gill Sans MT" panose="020B0502020104020203" pitchFamily="34" charset="0"/>
                <a:ea typeface="Calibri" panose="020F0502020204030204" pitchFamily="34" charset="0"/>
                <a:cs typeface="Times New Roman" panose="02020603050405020304" pitchFamily="18" charset="0"/>
              </a:rPr>
              <a:t>I remember the schedule, the first train of the day was around 8:00 am from Claremont and returned at 10:30 </a:t>
            </a:r>
            <a:r>
              <a:rPr lang="en-US" sz="1300" i="1" dirty="0" smtClean="0">
                <a:effectLst/>
                <a:latin typeface="Gill Sans MT" panose="020B0502020104020203" pitchFamily="34" charset="0"/>
                <a:ea typeface="Calibri" panose="020F0502020204030204" pitchFamily="34" charset="0"/>
                <a:cs typeface="Times New Roman" panose="02020603050405020304" pitchFamily="18" charset="0"/>
              </a:rPr>
              <a:t>am </a:t>
            </a:r>
            <a:r>
              <a:rPr lang="en-US" sz="1300" i="1" dirty="0">
                <a:effectLst/>
                <a:latin typeface="Gill Sans MT" panose="020B0502020104020203" pitchFamily="34" charset="0"/>
                <a:ea typeface="Calibri" panose="020F0502020204030204" pitchFamily="34" charset="0"/>
                <a:cs typeface="Times New Roman" panose="02020603050405020304" pitchFamily="18" charset="0"/>
              </a:rPr>
              <a:t>from Concord.  I would get out of school to meet the train thanks in part to Bill and Doris Milne, two of the teachers at that time.  </a:t>
            </a:r>
            <a:endParaRPr lang="en-US" sz="1300" i="1" dirty="0">
              <a:effectLst/>
              <a:latin typeface="Calibri" panose="020F0502020204030204" pitchFamily="34" charset="0"/>
              <a:ea typeface="Calibri" panose="020F0502020204030204" pitchFamily="34" charset="0"/>
              <a:cs typeface="Times New Roman" panose="02020603050405020304" pitchFamily="18" charset="0"/>
            </a:endParaRPr>
          </a:p>
          <a:p>
            <a:pPr marR="0" indent="231775">
              <a:spcBef>
                <a:spcPts val="0"/>
              </a:spcBef>
              <a:spcAft>
                <a:spcPts val="0"/>
              </a:spcAft>
            </a:pPr>
            <a:r>
              <a:rPr lang="en-US" sz="1300" i="1" dirty="0" smtClean="0">
                <a:effectLst/>
                <a:latin typeface="Gill Sans MT" panose="020B0502020104020203" pitchFamily="34" charset="0"/>
                <a:ea typeface="Calibri" panose="020F0502020204030204" pitchFamily="34" charset="0"/>
                <a:cs typeface="Times New Roman" panose="02020603050405020304" pitchFamily="18" charset="0"/>
              </a:rPr>
              <a:t>The </a:t>
            </a:r>
            <a:r>
              <a:rPr lang="en-US" sz="1300" i="1" dirty="0">
                <a:effectLst/>
                <a:latin typeface="Gill Sans MT" panose="020B0502020104020203" pitchFamily="34" charset="0"/>
                <a:ea typeface="Calibri" panose="020F0502020204030204" pitchFamily="34" charset="0"/>
                <a:cs typeface="Times New Roman" panose="02020603050405020304" pitchFamily="18" charset="0"/>
              </a:rPr>
              <a:t>afternoon schedule was 5:00 pm from Claremont and return from Concord around 7:00.</a:t>
            </a:r>
            <a:endParaRPr lang="en-US" sz="1300" i="1" dirty="0">
              <a:effectLst/>
              <a:latin typeface="Calibri" panose="020F0502020204030204" pitchFamily="34" charset="0"/>
              <a:ea typeface="Calibri" panose="020F0502020204030204" pitchFamily="34" charset="0"/>
              <a:cs typeface="Times New Roman" panose="02020603050405020304" pitchFamily="18" charset="0"/>
            </a:endParaRPr>
          </a:p>
          <a:p>
            <a:pPr marR="0" indent="231775">
              <a:spcBef>
                <a:spcPts val="0"/>
              </a:spcBef>
              <a:spcAft>
                <a:spcPts val="0"/>
              </a:spcAft>
            </a:pPr>
            <a:r>
              <a:rPr lang="en-US" sz="1300" i="1" dirty="0" smtClean="0">
                <a:effectLst/>
                <a:latin typeface="Gill Sans MT" panose="020B0502020104020203" pitchFamily="34" charset="0"/>
                <a:ea typeface="Calibri" panose="020F0502020204030204" pitchFamily="34" charset="0"/>
                <a:cs typeface="Times New Roman" panose="02020603050405020304" pitchFamily="18" charset="0"/>
              </a:rPr>
              <a:t>The </a:t>
            </a:r>
            <a:r>
              <a:rPr lang="en-US" sz="1300" i="1" dirty="0">
                <a:effectLst/>
                <a:latin typeface="Gill Sans MT" panose="020B0502020104020203" pitchFamily="34" charset="0"/>
                <a:ea typeface="Calibri" panose="020F0502020204030204" pitchFamily="34" charset="0"/>
                <a:cs typeface="Times New Roman" panose="02020603050405020304" pitchFamily="18" charset="0"/>
              </a:rPr>
              <a:t>job of keeping the old coal fired furnace running and the ashes removed was not a lot of fun nor was mopping the hardwood floors that were badly worn in places.  But the overall job was a good experience for a teenager at that time even though it required taking a lot of teasing about it from my peers.</a:t>
            </a:r>
            <a:endParaRPr lang="en-US" sz="1300" i="1" dirty="0">
              <a:effectLst/>
              <a:latin typeface="Calibri" panose="020F0502020204030204" pitchFamily="34" charset="0"/>
              <a:ea typeface="Calibri" panose="020F0502020204030204" pitchFamily="34" charset="0"/>
              <a:cs typeface="Times New Roman" panose="02020603050405020304" pitchFamily="18" charset="0"/>
            </a:endParaRPr>
          </a:p>
          <a:p>
            <a:pPr marR="0" indent="231775">
              <a:spcBef>
                <a:spcPts val="0"/>
              </a:spcBef>
              <a:spcAft>
                <a:spcPts val="0"/>
              </a:spcAft>
            </a:pPr>
            <a:r>
              <a:rPr lang="en-US" sz="1300" i="1" dirty="0" smtClean="0">
                <a:effectLst/>
                <a:latin typeface="Gill Sans MT" panose="020B0502020104020203" pitchFamily="34" charset="0"/>
                <a:ea typeface="Calibri" panose="020F0502020204030204" pitchFamily="34" charset="0"/>
                <a:cs typeface="Times New Roman" panose="02020603050405020304" pitchFamily="18" charset="0"/>
              </a:rPr>
              <a:t>I </a:t>
            </a:r>
            <a:r>
              <a:rPr lang="en-US" sz="1300" i="1" dirty="0">
                <a:effectLst/>
                <a:latin typeface="Gill Sans MT" panose="020B0502020104020203" pitchFamily="34" charset="0"/>
                <a:ea typeface="Calibri" panose="020F0502020204030204" pitchFamily="34" charset="0"/>
                <a:cs typeface="Times New Roman" panose="02020603050405020304" pitchFamily="18" charset="0"/>
              </a:rPr>
              <a:t>never got to really operate the telegraph key as the speed of the operators </a:t>
            </a:r>
            <a:r>
              <a:rPr lang="en-US" sz="1300" i="1" dirty="0" smtClean="0">
                <a:effectLst/>
                <a:latin typeface="Gill Sans MT" panose="020B0502020104020203" pitchFamily="34" charset="0"/>
                <a:ea typeface="Calibri" panose="020F0502020204030204" pitchFamily="34" charset="0"/>
                <a:cs typeface="Times New Roman" panose="02020603050405020304" pitchFamily="18" charset="0"/>
              </a:rPr>
              <a:t>on </a:t>
            </a:r>
            <a:r>
              <a:rPr lang="en-US" sz="1300" i="1" dirty="0">
                <a:effectLst/>
                <a:latin typeface="Gill Sans MT" panose="020B0502020104020203" pitchFamily="34" charset="0"/>
                <a:ea typeface="Calibri" panose="020F0502020204030204" pitchFamily="34" charset="0"/>
                <a:cs typeface="Times New Roman" panose="02020603050405020304" pitchFamily="18" charset="0"/>
              </a:rPr>
              <a:t>the line was faster than I could keep up with.  Mr. Gillingham was quite proficient with the key as that was the main means of communication between train stations at that time</a:t>
            </a:r>
            <a:r>
              <a:rPr lang="en-US" sz="1300" i="1" dirty="0" smtClean="0">
                <a:effectLst/>
                <a:latin typeface="Gill Sans MT" panose="020B0502020104020203" pitchFamily="34" charset="0"/>
                <a:ea typeface="Calibri" panose="020F0502020204030204" pitchFamily="34" charset="0"/>
                <a:cs typeface="Times New Roman" panose="02020603050405020304" pitchFamily="18" charset="0"/>
              </a:rPr>
              <a:t>.</a:t>
            </a:r>
          </a:p>
          <a:p>
            <a:pPr marR="0" indent="346075" algn="r">
              <a:spcBef>
                <a:spcPts val="0"/>
              </a:spcBef>
              <a:spcAft>
                <a:spcPts val="0"/>
              </a:spcAft>
            </a:pPr>
            <a:endParaRPr lang="en-US" sz="500" dirty="0" smtClean="0">
              <a:latin typeface="Gill Sans MT" panose="020B0502020104020203" pitchFamily="34" charset="0"/>
              <a:ea typeface="Calibri" panose="020F0502020204030204" pitchFamily="34" charset="0"/>
              <a:cs typeface="Times New Roman" panose="02020603050405020304" pitchFamily="18" charset="0"/>
            </a:endParaRPr>
          </a:p>
          <a:p>
            <a:pPr marR="0" indent="346075" algn="r">
              <a:spcBef>
                <a:spcPts val="0"/>
              </a:spcBef>
              <a:spcAft>
                <a:spcPts val="0"/>
              </a:spcAft>
            </a:pPr>
            <a:r>
              <a:rPr lang="en-US" sz="1200" dirty="0" smtClean="0">
                <a:latin typeface="Gill Sans MT" panose="020B0502020104020203" pitchFamily="34" charset="0"/>
                <a:ea typeface="Calibri" panose="020F0502020204030204" pitchFamily="34" charset="0"/>
                <a:cs typeface="Times New Roman" panose="02020603050405020304" pitchFamily="18" charset="0"/>
              </a:rPr>
              <a:t>Portion of a letter written by Ken Smart to the Contoocook Riverway </a:t>
            </a:r>
          </a:p>
          <a:p>
            <a:pPr marR="0" indent="346075" algn="r">
              <a:spcBef>
                <a:spcPts val="0"/>
              </a:spcBef>
              <a:spcAft>
                <a:spcPts val="0"/>
              </a:spcAft>
            </a:pPr>
            <a:r>
              <a:rPr lang="en-US" sz="1200" dirty="0" smtClean="0">
                <a:latin typeface="Gill Sans MT" panose="020B0502020104020203" pitchFamily="34" charset="0"/>
                <a:ea typeface="Calibri" panose="020F0502020204030204" pitchFamily="34" charset="0"/>
                <a:cs typeface="Times New Roman" panose="02020603050405020304" pitchFamily="18" charset="0"/>
              </a:rPr>
              <a:t>Association during the restoration of the Contoocook Depot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7734" y="399265"/>
            <a:ext cx="4369428" cy="3048016"/>
          </a:xfrm>
          <a:prstGeom prst="rect">
            <a:avLst/>
          </a:prstGeom>
        </p:spPr>
      </p:pic>
      <p:sp>
        <p:nvSpPr>
          <p:cNvPr id="10" name="TextBox 9"/>
          <p:cNvSpPr txBox="1"/>
          <p:nvPr/>
        </p:nvSpPr>
        <p:spPr>
          <a:xfrm>
            <a:off x="3255109" y="2431008"/>
            <a:ext cx="2142625" cy="577081"/>
          </a:xfrm>
          <a:prstGeom prst="rect">
            <a:avLst/>
          </a:prstGeom>
          <a:noFill/>
        </p:spPr>
        <p:txBody>
          <a:bodyPr wrap="square" rtlCol="0">
            <a:spAutoFit/>
          </a:bodyPr>
          <a:lstStyle/>
          <a:p>
            <a:pPr algn="r"/>
            <a:r>
              <a:rPr lang="en-US" sz="1050" i="1" dirty="0" smtClean="0">
                <a:latin typeface="Gill Sans MT" panose="020B0502020104020203" pitchFamily="34" charset="0"/>
              </a:rPr>
              <a:t>Photograph of Ken Smart (left) and Jim Dalby (right) at the Contoocook Depot, c. 1950.  Photo courtesy of Ken Smart.</a:t>
            </a:r>
            <a:endParaRPr lang="en-US" sz="1050" i="1" dirty="0">
              <a:latin typeface="Gill Sans MT" panose="020B0502020104020203" pitchFamily="34" charset="0"/>
            </a:endParaRPr>
          </a:p>
        </p:txBody>
      </p:sp>
      <p:sp>
        <p:nvSpPr>
          <p:cNvPr id="11" name="Title 1"/>
          <p:cNvSpPr>
            <a:spLocks noGrp="1"/>
          </p:cNvSpPr>
          <p:nvPr>
            <p:ph type="ctrTitle"/>
          </p:nvPr>
        </p:nvSpPr>
        <p:spPr>
          <a:xfrm>
            <a:off x="745768" y="355322"/>
            <a:ext cx="8722081" cy="777240"/>
          </a:xfrm>
        </p:spPr>
        <p:txBody>
          <a:bodyPr>
            <a:noAutofit/>
          </a:bodyPr>
          <a:lstStyle/>
          <a:p>
            <a:r>
              <a:rPr lang="en-US" sz="2400" dirty="0">
                <a:latin typeface="Bernard MT Condensed" panose="02050806060905020404" pitchFamily="18" charset="0"/>
              </a:rPr>
              <a:t>Stop </a:t>
            </a:r>
            <a:r>
              <a:rPr lang="en-US" sz="2400" dirty="0" smtClean="0">
                <a:latin typeface="Bernard MT Condensed" panose="02050806060905020404" pitchFamily="18" charset="0"/>
              </a:rPr>
              <a:t>#4d Railroad Workers: Ken Smart</a:t>
            </a:r>
            <a:br>
              <a:rPr lang="en-US" sz="2400" dirty="0" smtClean="0">
                <a:latin typeface="Bernard MT Condensed" panose="02050806060905020404" pitchFamily="18" charset="0"/>
              </a:rPr>
            </a:br>
            <a:r>
              <a:rPr lang="en-US" sz="2400" dirty="0">
                <a:latin typeface="Bernard MT Condensed" panose="02050806060905020404" pitchFamily="18" charset="0"/>
              </a:rPr>
              <a:t>8</a:t>
            </a:r>
            <a:r>
              <a:rPr lang="en-US" sz="2400" dirty="0" smtClean="0">
                <a:latin typeface="Bernard MT Condensed" panose="02050806060905020404" pitchFamily="18" charset="0"/>
              </a:rPr>
              <a:t>96 </a:t>
            </a:r>
            <a:r>
              <a:rPr lang="en-US" sz="2400" dirty="0">
                <a:latin typeface="Bernard MT Condensed" panose="02050806060905020404" pitchFamily="18" charset="0"/>
              </a:rPr>
              <a:t>Main St., Contoocook</a:t>
            </a:r>
          </a:p>
        </p:txBody>
      </p:sp>
      <p:sp>
        <p:nvSpPr>
          <p:cNvPr id="12" name="TextBox 11"/>
          <p:cNvSpPr txBox="1"/>
          <p:nvPr/>
        </p:nvSpPr>
        <p:spPr>
          <a:xfrm>
            <a:off x="783869" y="1053200"/>
            <a:ext cx="4370692" cy="738664"/>
          </a:xfrm>
          <a:prstGeom prst="rect">
            <a:avLst/>
          </a:prstGeom>
          <a:noFill/>
        </p:spPr>
        <p:txBody>
          <a:bodyPr wrap="square" rtlCol="0">
            <a:spAutoFit/>
          </a:bodyPr>
          <a:lstStyle/>
          <a:p>
            <a:r>
              <a:rPr lang="en-US" sz="1050" i="1" dirty="0" smtClean="0">
                <a:latin typeface="Gill Sans MT" panose="020B0502020104020203" pitchFamily="34" charset="0"/>
              </a:rPr>
              <a:t>For all of the Contoocook Village stops near the Depot (Stops 4a 4d), park in the Municipal Parking Lot beside the Contoocook Railroad Museum located at 896 Main St.  If you’d like, you can get out of your car and explore the different stops in Contoocook Village on foot.</a:t>
            </a:r>
            <a:endParaRPr lang="en-US" sz="1050" i="1" dirty="0">
              <a:latin typeface="Gill Sans MT" panose="020B0502020104020203" pitchFamily="34" charset="0"/>
            </a:endParaRPr>
          </a:p>
        </p:txBody>
      </p:sp>
    </p:spTree>
    <p:extLst>
      <p:ext uri="{BB962C8B-B14F-4D97-AF65-F5344CB8AC3E}">
        <p14:creationId xmlns:p14="http://schemas.microsoft.com/office/powerpoint/2010/main" val="34641998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787504" y="875677"/>
            <a:ext cx="3977002" cy="491020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lvl="0" indent="228600" defTabSz="914400" eaLnBrk="0" fontAlgn="base" hangingPunct="0">
              <a:spcBef>
                <a:spcPct val="0"/>
              </a:spcBef>
              <a:spcAft>
                <a:spcPct val="0"/>
              </a:spcAft>
            </a:pPr>
            <a:r>
              <a:rPr lang="en-US" altLang="en-US" sz="1100" dirty="0" smtClean="0">
                <a:latin typeface="Gill Sans MT" panose="020B0502020104020203" pitchFamily="34" charset="0"/>
              </a:rPr>
              <a:t>In </a:t>
            </a:r>
            <a:r>
              <a:rPr lang="en-US" altLang="en-US" sz="1100" dirty="0">
                <a:latin typeface="Gill Sans MT" panose="020B0502020104020203" pitchFamily="34" charset="0"/>
              </a:rPr>
              <a:t>March 2020, Hopkinton Historical Society was in the middle of planning its summer exhibit, scheduled to open in early </a:t>
            </a:r>
            <a:r>
              <a:rPr lang="en-US" altLang="en-US" sz="1100" dirty="0" smtClean="0">
                <a:latin typeface="Gill Sans MT" panose="020B0502020104020203" pitchFamily="34" charset="0"/>
              </a:rPr>
              <a:t>June, as part of a 16-member </a:t>
            </a:r>
            <a:r>
              <a:rPr lang="en-US" altLang="en-US" sz="1100" dirty="0">
                <a:latin typeface="Gill Sans MT" panose="020B0502020104020203" pitchFamily="34" charset="0"/>
              </a:rPr>
              <a:t>collaboration (MUseums Sharing Experiences, or MUSE) that had organized eight exhibits and more than 30 programs on the economic, social, and environmental impact of the railroad in New Hampshire.  </a:t>
            </a:r>
          </a:p>
          <a:p>
            <a:pPr lvl="0" indent="228600" defTabSz="914400" eaLnBrk="0" fontAlgn="base" hangingPunct="0">
              <a:spcBef>
                <a:spcPct val="0"/>
              </a:spcBef>
              <a:spcAft>
                <a:spcPct val="0"/>
              </a:spcAft>
            </a:pPr>
            <a:r>
              <a:rPr lang="en-US" altLang="en-US" sz="1100" dirty="0" smtClean="0">
                <a:latin typeface="Gill Sans MT" panose="020B0502020104020203" pitchFamily="34" charset="0"/>
              </a:rPr>
              <a:t>When </a:t>
            </a:r>
            <a:r>
              <a:rPr lang="en-US" altLang="en-US" sz="1100" dirty="0">
                <a:latin typeface="Gill Sans MT" panose="020B0502020104020203" pitchFamily="34" charset="0"/>
              </a:rPr>
              <a:t>the pandemic forced the closing of the Society in mid-March, we knew we still wanted to move forward somehow with our summer exhibit.  Given the continued uncertainty regarding opening dates and people’s comfort levels with gathering in groups indoors, we decided the best approach was to take our exhibit on the road!  Specifically, to put together a driving tour that can be downloaded from our website, </a:t>
            </a:r>
            <a:r>
              <a:rPr lang="en-US" altLang="en-US" sz="1100" dirty="0">
                <a:latin typeface="Gill Sans MT" panose="020B0502020104020203" pitchFamily="34" charset="0"/>
                <a:hlinkClick r:id="rId2"/>
              </a:rPr>
              <a:t>www.HopkintonHistory.org</a:t>
            </a:r>
            <a:r>
              <a:rPr lang="en-US" altLang="en-US" sz="1100" dirty="0">
                <a:latin typeface="Gill Sans MT" panose="020B0502020104020203" pitchFamily="34" charset="0"/>
              </a:rPr>
              <a:t>, or followed </a:t>
            </a:r>
            <a:r>
              <a:rPr lang="en-US" altLang="en-US" sz="1100" dirty="0" smtClean="0">
                <a:latin typeface="Gill Sans MT" panose="020B0502020104020203" pitchFamily="34" charset="0"/>
              </a:rPr>
              <a:t>on </a:t>
            </a:r>
            <a:r>
              <a:rPr lang="en-US" altLang="en-US" sz="1100" dirty="0" smtClean="0">
                <a:latin typeface="Gill Sans MT" panose="020B0502020104020203" pitchFamily="34" charset="0"/>
                <a:hlinkClick r:id="rId3"/>
              </a:rPr>
              <a:t>Clio</a:t>
            </a:r>
            <a:r>
              <a:rPr lang="en-US" altLang="en-US" sz="1100" dirty="0">
                <a:latin typeface="Gill Sans MT" panose="020B0502020104020203" pitchFamily="34" charset="0"/>
              </a:rPr>
              <a:t>, </a:t>
            </a:r>
            <a:r>
              <a:rPr lang="en-US" altLang="en-US" sz="1100" dirty="0" smtClean="0">
                <a:latin typeface="Gill Sans MT" panose="020B0502020104020203" pitchFamily="34" charset="0"/>
              </a:rPr>
              <a:t>a downloadable app </a:t>
            </a:r>
            <a:r>
              <a:rPr lang="en-US" altLang="en-US" sz="1100" dirty="0">
                <a:latin typeface="Gill Sans MT" panose="020B0502020104020203" pitchFamily="34" charset="0"/>
              </a:rPr>
              <a:t>that allows you to </a:t>
            </a:r>
            <a:r>
              <a:rPr lang="en-US" altLang="en-US" sz="1100" dirty="0" smtClean="0">
                <a:latin typeface="Gill Sans MT" panose="020B0502020104020203" pitchFamily="34" charset="0"/>
              </a:rPr>
              <a:t>view </a:t>
            </a:r>
            <a:r>
              <a:rPr lang="en-US" altLang="en-US" sz="1100" dirty="0">
                <a:latin typeface="Gill Sans MT" panose="020B0502020104020203" pitchFamily="34" charset="0"/>
              </a:rPr>
              <a:t>driving tours </a:t>
            </a:r>
            <a:r>
              <a:rPr lang="en-US" altLang="en-US" sz="1100" dirty="0" smtClean="0">
                <a:latin typeface="Gill Sans MT" panose="020B0502020104020203" pitchFamily="34" charset="0"/>
              </a:rPr>
              <a:t>of sites of historic and cultural interest.  </a:t>
            </a:r>
            <a:r>
              <a:rPr lang="en-US" altLang="en-US" sz="1100" dirty="0">
                <a:latin typeface="Gill Sans MT" panose="020B0502020104020203" pitchFamily="34" charset="0"/>
              </a:rPr>
              <a:t>Clio can be accessed via its website or on a mobile device</a:t>
            </a:r>
            <a:r>
              <a:rPr lang="en-US" altLang="en-US" sz="1100" dirty="0" smtClean="0">
                <a:latin typeface="Gill Sans MT" panose="020B0502020104020203" pitchFamily="34" charset="0"/>
              </a:rPr>
              <a:t>.</a:t>
            </a:r>
          </a:p>
          <a:p>
            <a:pPr lvl="0" indent="228600" defTabSz="914400" eaLnBrk="0" fontAlgn="base" hangingPunct="0">
              <a:spcBef>
                <a:spcPct val="0"/>
              </a:spcBef>
              <a:spcAft>
                <a:spcPct val="0"/>
              </a:spcAft>
            </a:pPr>
            <a:r>
              <a:rPr lang="en-US" altLang="en-US" sz="1100" dirty="0" smtClean="0">
                <a:latin typeface="Gill Sans MT" panose="020B0502020104020203" pitchFamily="34" charset="0"/>
              </a:rPr>
              <a:t>Thank </a:t>
            </a:r>
            <a:r>
              <a:rPr lang="en-US" altLang="en-US" sz="1100" dirty="0" smtClean="0">
                <a:latin typeface="Gill Sans MT" panose="020B0502020104020203" pitchFamily="34" charset="0"/>
              </a:rPr>
              <a:t>you to every individual and organization that has contributed to the driving tour, including but not limited to, Craig Bohanan, Steve Lux, Fred Nystrom, Allita Paine, David White, and the Contoocook Riverway Association.  </a:t>
            </a:r>
          </a:p>
          <a:p>
            <a:pPr lvl="0" indent="228600" defTabSz="914400" eaLnBrk="0" fontAlgn="base" hangingPunct="0">
              <a:spcBef>
                <a:spcPct val="0"/>
              </a:spcBef>
              <a:spcAft>
                <a:spcPct val="0"/>
              </a:spcAft>
            </a:pPr>
            <a:r>
              <a:rPr lang="en-US" altLang="en-US" sz="1100" dirty="0" smtClean="0">
                <a:latin typeface="Gill Sans MT" panose="020B0502020104020203" pitchFamily="34" charset="0"/>
              </a:rPr>
              <a:t>We </a:t>
            </a:r>
            <a:r>
              <a:rPr lang="en-US" altLang="en-US" sz="1100" dirty="0">
                <a:latin typeface="Gill Sans MT" panose="020B0502020104020203" pitchFamily="34" charset="0"/>
              </a:rPr>
              <a:t>hope you enjoy our driving tour.  If you have images or stories you would like to share, please contact us at 603-746-3825, </a:t>
            </a:r>
            <a:r>
              <a:rPr lang="en-US" altLang="en-US" sz="1100" dirty="0">
                <a:latin typeface="Gill Sans MT" panose="020B0502020104020203" pitchFamily="34" charset="0"/>
                <a:hlinkClick r:id="rId4"/>
              </a:rPr>
              <a:t>nhas@tds.net</a:t>
            </a:r>
            <a:r>
              <a:rPr lang="en-US" altLang="en-US" sz="1100" dirty="0">
                <a:latin typeface="Gill Sans MT" panose="020B0502020104020203" pitchFamily="34" charset="0"/>
              </a:rPr>
              <a:t>, or </a:t>
            </a:r>
            <a:r>
              <a:rPr lang="en-US" altLang="en-US" sz="1100" dirty="0">
                <a:latin typeface="Gill Sans MT" panose="020B0502020104020203" pitchFamily="34" charset="0"/>
                <a:hlinkClick r:id="rId2"/>
              </a:rPr>
              <a:t>www.HopkintonHistory.org</a:t>
            </a:r>
            <a:r>
              <a:rPr lang="en-US" altLang="en-US" sz="1100" dirty="0">
                <a:latin typeface="Gill Sans MT" panose="020B0502020104020203" pitchFamily="34" charset="0"/>
              </a:rPr>
              <a:t>.</a:t>
            </a:r>
          </a:p>
          <a:p>
            <a:pPr lvl="0" defTabSz="914400" eaLnBrk="0" fontAlgn="base" hangingPunct="0">
              <a:spcBef>
                <a:spcPct val="0"/>
              </a:spcBef>
              <a:spcAft>
                <a:spcPct val="0"/>
              </a:spcAft>
            </a:pPr>
            <a:endParaRPr lang="en-US" altLang="en-US" sz="1100" dirty="0">
              <a:latin typeface="Gill Sans MT" panose="020B0502020104020203" pitchFamily="34" charset="0"/>
            </a:endParaRPr>
          </a:p>
          <a:p>
            <a:pPr lvl="0" defTabSz="914400" eaLnBrk="0" fontAlgn="base" hangingPunct="0">
              <a:spcBef>
                <a:spcPct val="0"/>
              </a:spcBef>
              <a:spcAft>
                <a:spcPct val="0"/>
              </a:spcAft>
            </a:pPr>
            <a:r>
              <a:rPr lang="en-US" altLang="en-US" sz="1100" i="1" dirty="0">
                <a:latin typeface="Gill Sans MT" panose="020B0502020104020203" pitchFamily="34" charset="0"/>
              </a:rPr>
              <a:t>About </a:t>
            </a:r>
            <a:r>
              <a:rPr lang="en-US" altLang="en-US" sz="1100" i="1" dirty="0" smtClean="0">
                <a:latin typeface="Gill Sans MT" panose="020B0502020104020203" pitchFamily="34" charset="0"/>
              </a:rPr>
              <a:t>MUSE: MUSE </a:t>
            </a:r>
            <a:r>
              <a:rPr lang="en-US" altLang="en-US" sz="1100" i="1" dirty="0">
                <a:latin typeface="Gill Sans MT" panose="020B0502020104020203" pitchFamily="34" charset="0"/>
              </a:rPr>
              <a:t>is a group of local museums, historical societies, libraries, and other organizations in central N.H. that share resources and ideas.  Since 2012, the group has collaborated on four exhibits and series of programs.  For more information, go to </a:t>
            </a:r>
            <a:r>
              <a:rPr lang="en-US" altLang="en-US" sz="1100" i="1" dirty="0" smtClean="0">
                <a:latin typeface="Gill Sans MT" panose="020B0502020104020203" pitchFamily="34" charset="0"/>
                <a:hlinkClick r:id="rId5"/>
              </a:rPr>
              <a:t>https://www.nhmuse.org/</a:t>
            </a:r>
            <a:r>
              <a:rPr lang="en-US" altLang="en-US" sz="1100" i="1" dirty="0" smtClean="0">
                <a:latin typeface="Gill Sans MT" panose="020B0502020104020203" pitchFamily="34" charset="0"/>
              </a:rPr>
              <a:t>.</a:t>
            </a:r>
            <a:endParaRPr lang="en-US" altLang="en-US" sz="1100" i="1" dirty="0">
              <a:latin typeface="Gill Sans MT" panose="020B0502020104020203" pitchFamily="34" charset="0"/>
            </a:endParaRPr>
          </a:p>
          <a:p>
            <a:pPr lvl="0" defTabSz="914400" eaLnBrk="0" fontAlgn="base" hangingPunct="0">
              <a:spcBef>
                <a:spcPct val="0"/>
              </a:spcBef>
              <a:spcAft>
                <a:spcPct val="0"/>
              </a:spcAft>
            </a:pPr>
            <a:endParaRPr lang="en-US" altLang="en-US" sz="1100" dirty="0">
              <a:latin typeface="Gill Sans MT" panose="020B0502020104020203" pitchFamily="34" charset="0"/>
            </a:endParaRPr>
          </a:p>
          <a:p>
            <a:pPr lvl="0" defTabSz="914400" eaLnBrk="0" fontAlgn="base" hangingPunct="0">
              <a:spcBef>
                <a:spcPct val="0"/>
              </a:spcBef>
              <a:spcAft>
                <a:spcPct val="0"/>
              </a:spcAft>
            </a:pPr>
            <a:endParaRPr lang="en-US" altLang="en-US" sz="1100" dirty="0">
              <a:latin typeface="Gill Sans MT" panose="020B0502020104020203" pitchFamily="34" charset="0"/>
            </a:endParaRPr>
          </a:p>
          <a:p>
            <a:pPr lvl="0" defTabSz="914400" eaLnBrk="0" fontAlgn="base" hangingPunct="0">
              <a:spcBef>
                <a:spcPct val="0"/>
              </a:spcBef>
              <a:spcAft>
                <a:spcPct val="0"/>
              </a:spcAft>
            </a:pPr>
            <a:endParaRPr lang="en-US" altLang="en-US" sz="1100" dirty="0">
              <a:latin typeface="Gill Sans MT" panose="020B0502020104020203" pitchFamily="34" charset="0"/>
            </a:endParaRPr>
          </a:p>
          <a:p>
            <a:pPr lvl="0" defTabSz="914400" eaLnBrk="0" fontAlgn="base" hangingPunct="0">
              <a:spcBef>
                <a:spcPct val="0"/>
              </a:spcBef>
              <a:spcAft>
                <a:spcPct val="0"/>
              </a:spcAft>
            </a:pPr>
            <a:endParaRPr lang="en-US" altLang="en-US" sz="1100" dirty="0">
              <a:latin typeface="Gill Sans MT" panose="020B0502020104020203" pitchFamily="34" charset="0"/>
            </a:endParaRPr>
          </a:p>
          <a:p>
            <a:pPr lvl="0" defTabSz="914400" eaLnBrk="0" fontAlgn="base" hangingPunct="0">
              <a:spcBef>
                <a:spcPct val="0"/>
              </a:spcBef>
              <a:spcAft>
                <a:spcPct val="0"/>
              </a:spcAft>
            </a:pPr>
            <a:endParaRPr lang="en-US" altLang="en-US" sz="1100" dirty="0">
              <a:latin typeface="Gill Sans MT" panose="020B0502020104020203" pitchFamily="34" charset="0"/>
            </a:endParaRPr>
          </a:p>
          <a:p>
            <a:pPr marL="0" marR="0" lvl="0" indent="0" defTabSz="914400" rtl="0" eaLnBrk="0" fontAlgn="base" latinLnBrk="0" hangingPunct="0">
              <a:lnSpc>
                <a:spcPct val="100000"/>
              </a:lnSpc>
              <a:spcBef>
                <a:spcPct val="0"/>
              </a:spcBef>
              <a:spcAft>
                <a:spcPct val="0"/>
              </a:spcAft>
              <a:buClrTx/>
              <a:buSzTx/>
              <a:buFontTx/>
              <a:buNone/>
              <a:tabLst/>
            </a:pPr>
            <a:endParaRPr lang="en-US" altLang="en-US" sz="1100" dirty="0">
              <a:latin typeface="Gill Sans MT" panose="020B0502020104020203"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effectLst/>
              <a:latin typeface="Gill Sans MT" panose="020B0502020104020203" pitchFamily="34" charset="0"/>
            </a:endParaRPr>
          </a:p>
          <a:p>
            <a:r>
              <a:rPr lang="en-US" sz="1100" dirty="0"/>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effectLst/>
              <a:latin typeface="Gill Sans MT" panose="020B05020201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solidFill>
              <a:effectLst/>
              <a:latin typeface="Arial" panose="020B0604020202020204" pitchFamily="34" charset="0"/>
            </a:endParaRPr>
          </a:p>
        </p:txBody>
      </p:sp>
      <p:grpSp>
        <p:nvGrpSpPr>
          <p:cNvPr id="2" name="Group 1"/>
          <p:cNvGrpSpPr/>
          <p:nvPr/>
        </p:nvGrpSpPr>
        <p:grpSpPr>
          <a:xfrm>
            <a:off x="787503" y="5962233"/>
            <a:ext cx="3203471" cy="965031"/>
            <a:chOff x="787503" y="5874056"/>
            <a:chExt cx="3203471" cy="965031"/>
          </a:xfrm>
        </p:grpSpPr>
        <p:sp>
          <p:nvSpPr>
            <p:cNvPr id="4" name="TextBox 3"/>
            <p:cNvSpPr txBox="1"/>
            <p:nvPr/>
          </p:nvSpPr>
          <p:spPr>
            <a:xfrm>
              <a:off x="787503" y="6331256"/>
              <a:ext cx="3203471" cy="507831"/>
            </a:xfrm>
            <a:prstGeom prst="rect">
              <a:avLst/>
            </a:prstGeom>
            <a:noFill/>
          </p:spPr>
          <p:txBody>
            <a:bodyPr wrap="square" rtlCol="0">
              <a:spAutoFit/>
            </a:bodyPr>
            <a:lstStyle/>
            <a:p>
              <a:r>
                <a:rPr lang="en-US" sz="900" i="1" dirty="0">
                  <a:latin typeface="Gill Sans MT" panose="020B0502020104020203" pitchFamily="34" charset="0"/>
                </a:rPr>
                <a:t>This project was made possible with support from New Hampshire Humanities, in partnership with the National Endowment for the Humanities. Learn more at </a:t>
              </a:r>
              <a:r>
                <a:rPr lang="en-US" sz="900" i="1" dirty="0">
                  <a:latin typeface="Gill Sans MT" panose="020B0502020104020203" pitchFamily="34" charset="0"/>
                  <a:hlinkClick r:id="rId6"/>
                </a:rPr>
                <a:t>nhhumanities.org</a:t>
              </a:r>
              <a:r>
                <a:rPr lang="en-US" sz="900" i="1" dirty="0">
                  <a:latin typeface="Gill Sans MT" panose="020B0502020104020203" pitchFamily="34" charset="0"/>
                </a:rPr>
                <a:t>.</a:t>
              </a:r>
              <a:endParaRPr lang="en-US" sz="1600" dirty="0">
                <a:latin typeface="Gill Sans MT" panose="020B0502020104020203" pitchFamily="34" charset="0"/>
              </a:endParaRPr>
            </a:p>
          </p:txBody>
        </p:sp>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55065" y="5874056"/>
              <a:ext cx="1355041" cy="4572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Picture 7"/>
            <p:cNvPicPr>
              <a:picLocks noChangeAspect="1"/>
            </p:cNvPicPr>
            <p:nvPr/>
          </p:nvPicPr>
          <p:blipFill>
            <a:blip r:embed="rId8"/>
            <a:stretch>
              <a:fillRect/>
            </a:stretch>
          </p:blipFill>
          <p:spPr>
            <a:xfrm>
              <a:off x="864565" y="5874056"/>
              <a:ext cx="941833" cy="457200"/>
            </a:xfrm>
            <a:prstGeom prst="rect">
              <a:avLst/>
            </a:prstGeom>
          </p:spPr>
        </p:pic>
      </p:grpSp>
      <p:grpSp>
        <p:nvGrpSpPr>
          <p:cNvPr id="11" name="Group 10"/>
          <p:cNvGrpSpPr/>
          <p:nvPr/>
        </p:nvGrpSpPr>
        <p:grpSpPr>
          <a:xfrm>
            <a:off x="210246" y="6850589"/>
            <a:ext cx="2422340" cy="457200"/>
            <a:chOff x="202872" y="7014210"/>
            <a:chExt cx="2422340" cy="457200"/>
          </a:xfrm>
        </p:grpSpPr>
        <p:sp>
          <p:nvSpPr>
            <p:cNvPr id="12" name="Title 1"/>
            <p:cNvSpPr txBox="1">
              <a:spLocks/>
            </p:cNvSpPr>
            <p:nvPr/>
          </p:nvSpPr>
          <p:spPr>
            <a:xfrm>
              <a:off x="577316" y="7090885"/>
              <a:ext cx="2047896" cy="380525"/>
            </a:xfrm>
            <a:prstGeom prst="rect">
              <a:avLst/>
            </a:prstGeom>
          </p:spPr>
          <p:txBody>
            <a:bodyPr vert="horz" lIns="91440" tIns="45720" rIns="91440" bIns="45720" rtlCol="0" anchor="b">
              <a:normAutofit/>
            </a:bodyPr>
            <a:lstStyle>
              <a:lvl1pPr algn="l" defTabSz="1005840" rtl="0" eaLnBrk="1" latinLnBrk="0" hangingPunct="1">
                <a:lnSpc>
                  <a:spcPct val="85000"/>
                </a:lnSpc>
                <a:spcBef>
                  <a:spcPct val="0"/>
                </a:spcBef>
                <a:buNone/>
                <a:defRPr sz="7260" kern="1200" spc="-55" baseline="0">
                  <a:solidFill>
                    <a:schemeClr val="tx1"/>
                  </a:solidFill>
                  <a:latin typeface="+mj-lt"/>
                  <a:ea typeface="+mj-ea"/>
                  <a:cs typeface="+mj-cs"/>
                </a:defRPr>
              </a:lvl1pPr>
            </a:lstStyle>
            <a:p>
              <a:r>
                <a:rPr lang="en-US" sz="1100" cap="small" dirty="0">
                  <a:latin typeface="Felix Titling" panose="04060505060202020A04" pitchFamily="82" charset="0"/>
                </a:rPr>
                <a:t>Hopkinton Historical Society</a:t>
              </a:r>
              <a:br>
                <a:rPr lang="en-US" sz="1100" cap="small" dirty="0">
                  <a:latin typeface="Felix Titling" panose="04060505060202020A04" pitchFamily="82" charset="0"/>
                </a:rPr>
              </a:br>
              <a:r>
                <a:rPr lang="en-US" sz="1050" i="1" dirty="0">
                  <a:latin typeface="Gill Sans MT" panose="020B0502020104020203" pitchFamily="34" charset="0"/>
                </a:rPr>
                <a:t>Celebrating Hopkinton History Since 1859</a:t>
              </a:r>
              <a:endParaRPr lang="en-US" sz="1100" i="1" dirty="0">
                <a:latin typeface="Gill Sans MT" panose="020B0502020104020203" pitchFamily="34" charset="0"/>
              </a:endParaRPr>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2872" y="7014210"/>
              <a:ext cx="374444" cy="457200"/>
            </a:xfrm>
            <a:prstGeom prst="rect">
              <a:avLst/>
            </a:prstGeom>
          </p:spPr>
        </p:pic>
      </p:grpSp>
      <p:grpSp>
        <p:nvGrpSpPr>
          <p:cNvPr id="20" name="Group 19"/>
          <p:cNvGrpSpPr/>
          <p:nvPr/>
        </p:nvGrpSpPr>
        <p:grpSpPr>
          <a:xfrm>
            <a:off x="4927966" y="515918"/>
            <a:ext cx="4543178" cy="6853069"/>
            <a:chOff x="4927966" y="515918"/>
            <a:chExt cx="4543178" cy="6853069"/>
          </a:xfrm>
        </p:grpSpPr>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27160" y="515918"/>
              <a:ext cx="4443984" cy="2516171"/>
            </a:xfrm>
            <a:prstGeom prst="rect">
              <a:avLst/>
            </a:prstGeom>
          </p:spPr>
        </p:pic>
        <p:grpSp>
          <p:nvGrpSpPr>
            <p:cNvPr id="22" name="Group 21"/>
            <p:cNvGrpSpPr/>
            <p:nvPr/>
          </p:nvGrpSpPr>
          <p:grpSpPr>
            <a:xfrm>
              <a:off x="5025753" y="3134306"/>
              <a:ext cx="4445391" cy="3657600"/>
              <a:chOff x="4640351" y="3813810"/>
              <a:chExt cx="4445391" cy="3657600"/>
            </a:xfrm>
          </p:grpSpPr>
          <p:pic>
            <p:nvPicPr>
              <p:cNvPr id="24" name="Pictur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40351" y="3813810"/>
                <a:ext cx="4445391" cy="3657600"/>
              </a:xfrm>
              <a:prstGeom prst="rect">
                <a:avLst/>
              </a:prstGeom>
            </p:spPr>
          </p:pic>
          <p:sp>
            <p:nvSpPr>
              <p:cNvPr id="25" name="Rectangle 24"/>
              <p:cNvSpPr/>
              <p:nvPr/>
            </p:nvSpPr>
            <p:spPr>
              <a:xfrm>
                <a:off x="7040880" y="4469642"/>
                <a:ext cx="1484528" cy="79157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TextBox 22"/>
            <p:cNvSpPr txBox="1"/>
            <p:nvPr/>
          </p:nvSpPr>
          <p:spPr>
            <a:xfrm>
              <a:off x="4927966" y="6791906"/>
              <a:ext cx="4543178" cy="577081"/>
            </a:xfrm>
            <a:prstGeom prst="rect">
              <a:avLst/>
            </a:prstGeom>
            <a:noFill/>
          </p:spPr>
          <p:txBody>
            <a:bodyPr wrap="square" rtlCol="0">
              <a:spAutoFit/>
            </a:bodyPr>
            <a:lstStyle/>
            <a:p>
              <a:r>
                <a:rPr lang="en-US" sz="1050" i="1" dirty="0" smtClean="0">
                  <a:latin typeface="Gill Sans MT" panose="020B0502020104020203" pitchFamily="34" charset="0"/>
                </a:rPr>
                <a:t>“Railroad Map of New Hampshire” from New Hampshire Railroad Commissioners Report 1885.  Detail of map shows the three stations in Hopkinton: Tylers [sic], Contoocook, and W. Hopkington [sic].  HHS collection.</a:t>
              </a:r>
              <a:endParaRPr lang="en-US" sz="1050" i="1" dirty="0">
                <a:latin typeface="Gill Sans MT" panose="020B0502020104020203" pitchFamily="34" charset="0"/>
              </a:endParaRPr>
            </a:p>
          </p:txBody>
        </p:sp>
      </p:grpSp>
      <p:sp>
        <p:nvSpPr>
          <p:cNvPr id="15" name="TextBox 14">
            <a:extLst>
              <a:ext uri="{FF2B5EF4-FFF2-40B4-BE49-F238E27FC236}">
                <a16:creationId xmlns:a16="http://schemas.microsoft.com/office/drawing/2014/main" id="{84251CBB-43A2-48F6-B3F2-CDA354934655}"/>
              </a:ext>
            </a:extLst>
          </p:cNvPr>
          <p:cNvSpPr txBox="1"/>
          <p:nvPr/>
        </p:nvSpPr>
        <p:spPr>
          <a:xfrm>
            <a:off x="685984" y="325835"/>
            <a:ext cx="3413760" cy="461665"/>
          </a:xfrm>
          <a:prstGeom prst="rect">
            <a:avLst/>
          </a:prstGeom>
          <a:noFill/>
        </p:spPr>
        <p:txBody>
          <a:bodyPr wrap="square" rtlCol="0">
            <a:spAutoFit/>
          </a:bodyPr>
          <a:lstStyle/>
          <a:p>
            <a:pPr lvl="0"/>
            <a:r>
              <a:rPr lang="en-US" altLang="en-US" sz="2400" dirty="0">
                <a:latin typeface="Bernard MT Condensed" panose="02050806060905020404" pitchFamily="18" charset="0"/>
              </a:rPr>
              <a:t>About the Driving </a:t>
            </a:r>
            <a:r>
              <a:rPr lang="en-US" altLang="en-US" sz="2400" dirty="0" smtClean="0">
                <a:latin typeface="Bernard MT Condensed" panose="02050806060905020404" pitchFamily="18" charset="0"/>
              </a:rPr>
              <a:t>Tour</a:t>
            </a:r>
            <a:endParaRPr lang="en-US" altLang="en-US" sz="2400" dirty="0">
              <a:latin typeface="Bernard MT Condensed" panose="02050806060905020404" pitchFamily="18" charset="0"/>
            </a:endParaRPr>
          </a:p>
        </p:txBody>
      </p:sp>
    </p:spTree>
    <p:extLst>
      <p:ext uri="{BB962C8B-B14F-4D97-AF65-F5344CB8AC3E}">
        <p14:creationId xmlns:p14="http://schemas.microsoft.com/office/powerpoint/2010/main" val="39483640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02872" y="7014210"/>
            <a:ext cx="2422340" cy="457200"/>
            <a:chOff x="202872" y="7014210"/>
            <a:chExt cx="2422340" cy="457200"/>
          </a:xfrm>
        </p:grpSpPr>
        <p:sp>
          <p:nvSpPr>
            <p:cNvPr id="8" name="Title 1"/>
            <p:cNvSpPr txBox="1">
              <a:spLocks/>
            </p:cNvSpPr>
            <p:nvPr/>
          </p:nvSpPr>
          <p:spPr>
            <a:xfrm>
              <a:off x="577316" y="7090885"/>
              <a:ext cx="2047896" cy="380525"/>
            </a:xfrm>
            <a:prstGeom prst="rect">
              <a:avLst/>
            </a:prstGeom>
          </p:spPr>
          <p:txBody>
            <a:bodyPr vert="horz" lIns="91440" tIns="45720" rIns="91440" bIns="45720" rtlCol="0" anchor="b">
              <a:normAutofit/>
            </a:bodyPr>
            <a:lstStyle>
              <a:lvl1pPr algn="l" defTabSz="1005840" rtl="0" eaLnBrk="1" latinLnBrk="0" hangingPunct="1">
                <a:lnSpc>
                  <a:spcPct val="85000"/>
                </a:lnSpc>
                <a:spcBef>
                  <a:spcPct val="0"/>
                </a:spcBef>
                <a:buNone/>
                <a:defRPr sz="7260" kern="1200" spc="-55" baseline="0">
                  <a:solidFill>
                    <a:schemeClr val="tx1"/>
                  </a:solidFill>
                  <a:latin typeface="+mj-lt"/>
                  <a:ea typeface="+mj-ea"/>
                  <a:cs typeface="+mj-cs"/>
                </a:defRPr>
              </a:lvl1pPr>
            </a:lstStyle>
            <a:p>
              <a:r>
                <a:rPr lang="en-US" sz="1100" cap="small" dirty="0">
                  <a:latin typeface="Felix Titling" panose="04060505060202020A04" pitchFamily="82" charset="0"/>
                </a:rPr>
                <a:t>Hopkinton Historical Society</a:t>
              </a:r>
              <a:br>
                <a:rPr lang="en-US" sz="1100" cap="small" dirty="0">
                  <a:latin typeface="Felix Titling" panose="04060505060202020A04" pitchFamily="82" charset="0"/>
                </a:rPr>
              </a:br>
              <a:r>
                <a:rPr lang="en-US" sz="1050" i="1" dirty="0">
                  <a:latin typeface="Gill Sans MT" panose="020B0502020104020203" pitchFamily="34" charset="0"/>
                </a:rPr>
                <a:t>Celebrating Hopkinton History Since 1859</a:t>
              </a:r>
              <a:endParaRPr lang="en-US" sz="1100" i="1" dirty="0">
                <a:latin typeface="Gill Sans MT" panose="020B0502020104020203" pitchFamily="34"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72" y="7014210"/>
              <a:ext cx="374444" cy="457200"/>
            </a:xfrm>
            <a:prstGeom prst="rect">
              <a:avLst/>
            </a:prstGeom>
          </p:spPr>
        </p:pic>
      </p:gr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8595" y="5064415"/>
            <a:ext cx="2578805" cy="1828800"/>
          </a:xfrm>
          <a:prstGeom prst="rect">
            <a:avLst/>
          </a:prstGeom>
        </p:spPr>
      </p:pic>
      <p:sp>
        <p:nvSpPr>
          <p:cNvPr id="6" name="TextBox 5"/>
          <p:cNvSpPr txBox="1"/>
          <p:nvPr/>
        </p:nvSpPr>
        <p:spPr>
          <a:xfrm>
            <a:off x="2047875" y="2371725"/>
            <a:ext cx="184731" cy="307777"/>
          </a:xfrm>
          <a:prstGeom prst="rect">
            <a:avLst/>
          </a:prstGeom>
          <a:noFill/>
        </p:spPr>
        <p:txBody>
          <a:bodyPr wrap="none" rtlCol="0">
            <a:spAutoFit/>
          </a:bodyPr>
          <a:lstStyle/>
          <a:p>
            <a:endParaRPr lang="en-US" sz="1400" dirty="0">
              <a:latin typeface="Gill Sans MT" panose="020B0502020104020203" pitchFamily="34" charset="0"/>
            </a:endParaRPr>
          </a:p>
        </p:txBody>
      </p:sp>
      <p:sp>
        <p:nvSpPr>
          <p:cNvPr id="11" name="Title 1"/>
          <p:cNvSpPr txBox="1">
            <a:spLocks/>
          </p:cNvSpPr>
          <p:nvPr/>
        </p:nvSpPr>
        <p:spPr>
          <a:xfrm>
            <a:off x="783868" y="321851"/>
            <a:ext cx="8481247" cy="777240"/>
          </a:xfrm>
          <a:prstGeom prst="rect">
            <a:avLst/>
          </a:prstGeom>
        </p:spPr>
        <p:txBody>
          <a:bodyPr vert="horz" lIns="91440" tIns="45720" rIns="91440" bIns="45720" rtlCol="0" anchor="b">
            <a:normAutofit/>
          </a:bodyPr>
          <a:lstStyle>
            <a:lvl1pPr algn="l" defTabSz="1005840" rtl="0" eaLnBrk="1" latinLnBrk="0" hangingPunct="1">
              <a:lnSpc>
                <a:spcPct val="85000"/>
              </a:lnSpc>
              <a:spcBef>
                <a:spcPct val="0"/>
              </a:spcBef>
              <a:buNone/>
              <a:defRPr sz="7260" kern="1200" spc="-55" baseline="0">
                <a:solidFill>
                  <a:schemeClr val="tx1"/>
                </a:solidFill>
                <a:latin typeface="+mj-lt"/>
                <a:ea typeface="+mj-ea"/>
                <a:cs typeface="+mj-cs"/>
              </a:defRPr>
            </a:lvl1pPr>
          </a:lstStyle>
          <a:p>
            <a:r>
              <a:rPr lang="en-US" sz="2400" dirty="0" smtClean="0">
                <a:latin typeface="Bernard MT Condensed" panose="02050806060905020404" pitchFamily="18" charset="0"/>
              </a:rPr>
              <a:t>Stop #5a Contoocook Village: Businesses and the Railroad</a:t>
            </a:r>
            <a:br>
              <a:rPr lang="en-US" sz="2400" dirty="0" smtClean="0">
                <a:latin typeface="Bernard MT Condensed" panose="02050806060905020404" pitchFamily="18" charset="0"/>
              </a:rPr>
            </a:br>
            <a:r>
              <a:rPr lang="en-US" sz="2400" dirty="0" smtClean="0">
                <a:latin typeface="Bernard MT Condensed" panose="02050806060905020404" pitchFamily="18" charset="0"/>
              </a:rPr>
              <a:t>Municipal Parking Lot adjacent to 44 Cedar St.</a:t>
            </a:r>
            <a:endParaRPr lang="en-US" sz="2400" dirty="0">
              <a:latin typeface="Bernard MT Condensed" panose="02050806060905020404" pitchFamily="18" charset="0"/>
            </a:endParaRPr>
          </a:p>
        </p:txBody>
      </p:sp>
      <p:sp>
        <p:nvSpPr>
          <p:cNvPr id="2" name="TextBox 1"/>
          <p:cNvSpPr txBox="1"/>
          <p:nvPr/>
        </p:nvSpPr>
        <p:spPr>
          <a:xfrm>
            <a:off x="3489331" y="6893215"/>
            <a:ext cx="6068244" cy="577081"/>
          </a:xfrm>
          <a:prstGeom prst="rect">
            <a:avLst/>
          </a:prstGeom>
          <a:noFill/>
        </p:spPr>
        <p:txBody>
          <a:bodyPr wrap="square" rtlCol="0">
            <a:spAutoFit/>
          </a:bodyPr>
          <a:lstStyle/>
          <a:p>
            <a:pPr algn="r"/>
            <a:r>
              <a:rPr lang="en-US" sz="1050" i="1" dirty="0" smtClean="0">
                <a:latin typeface="Gill Sans MT" panose="020B0502020104020203" pitchFamily="34" charset="0"/>
              </a:rPr>
              <a:t>Top: Postcard image of Kingsbury &amp; Davis</a:t>
            </a:r>
            <a:r>
              <a:rPr lang="en-US" sz="1050" i="1" dirty="0">
                <a:latin typeface="Gill Sans MT" panose="020B0502020104020203" pitchFamily="34" charset="0"/>
              </a:rPr>
              <a:t>. </a:t>
            </a:r>
            <a:r>
              <a:rPr lang="en-US" sz="1050" i="1" dirty="0" smtClean="0">
                <a:latin typeface="Gill Sans MT" panose="020B0502020104020203" pitchFamily="34" charset="0"/>
              </a:rPr>
              <a:t>Middle: Still image </a:t>
            </a:r>
            <a:r>
              <a:rPr lang="en-US" sz="1050" i="1" dirty="0">
                <a:latin typeface="Gill Sans MT" panose="020B0502020104020203" pitchFamily="34" charset="0"/>
              </a:rPr>
              <a:t>of </a:t>
            </a:r>
            <a:r>
              <a:rPr lang="en-US" sz="1050" i="1" dirty="0" smtClean="0">
                <a:latin typeface="Gill Sans MT" panose="020B0502020104020203" pitchFamily="34" charset="0"/>
              </a:rPr>
              <a:t>milk being delivered to the Contoocook Depot </a:t>
            </a:r>
            <a:r>
              <a:rPr lang="en-US" sz="1050" i="1" dirty="0">
                <a:latin typeface="Gill Sans MT" panose="020B0502020104020203" pitchFamily="34" charset="0"/>
              </a:rPr>
              <a:t>from film by Oscar Polhemus, circa 1930.</a:t>
            </a:r>
            <a:r>
              <a:rPr lang="en-US" sz="1050" i="1" dirty="0" smtClean="0">
                <a:latin typeface="Gill Sans MT" panose="020B0502020104020203" pitchFamily="34" charset="0"/>
              </a:rPr>
              <a:t>  Bottom:  Still image </a:t>
            </a:r>
            <a:r>
              <a:rPr lang="en-US" sz="1050" i="1" dirty="0">
                <a:latin typeface="Gill Sans MT" panose="020B0502020104020203" pitchFamily="34" charset="0"/>
              </a:rPr>
              <a:t>Phil </a:t>
            </a:r>
            <a:r>
              <a:rPr lang="en-US" sz="1050" i="1" dirty="0" smtClean="0">
                <a:latin typeface="Gill Sans MT" panose="020B0502020104020203" pitchFamily="34" charset="0"/>
              </a:rPr>
              <a:t>Ball and Irving Hicks rounding the curve of the railroad on a hand car with the Nelson Grain Mill on </a:t>
            </a:r>
            <a:r>
              <a:rPr lang="en-US" sz="1050" i="1" dirty="0">
                <a:latin typeface="Gill Sans MT" panose="020B0502020104020203" pitchFamily="34" charset="0"/>
              </a:rPr>
              <a:t>the </a:t>
            </a:r>
            <a:r>
              <a:rPr lang="en-US" sz="1050" i="1" dirty="0" smtClean="0">
                <a:latin typeface="Gill Sans MT" panose="020B0502020104020203" pitchFamily="34" charset="0"/>
              </a:rPr>
              <a:t>right.  From </a:t>
            </a:r>
            <a:r>
              <a:rPr lang="en-US" sz="1050" i="1" dirty="0">
                <a:latin typeface="Gill Sans MT" panose="020B0502020104020203" pitchFamily="34" charset="0"/>
              </a:rPr>
              <a:t>film by Oscar Polhemus, circa 1930</a:t>
            </a:r>
            <a:r>
              <a:rPr lang="en-US" sz="1050" i="1" dirty="0" smtClean="0">
                <a:latin typeface="Gill Sans MT" panose="020B0502020104020203" pitchFamily="34" charset="0"/>
              </a:rPr>
              <a:t>. HHS collection.</a:t>
            </a:r>
            <a:endParaRPr lang="en-US" sz="1050" i="1" dirty="0">
              <a:latin typeface="Gill Sans MT" panose="020B0502020104020203" pitchFamily="34" charset="0"/>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3507" y="3058807"/>
            <a:ext cx="2608980" cy="1828800"/>
          </a:xfrm>
          <a:prstGeom prst="rect">
            <a:avLst/>
          </a:prstGeom>
        </p:spPr>
      </p:pic>
      <p:sp>
        <p:nvSpPr>
          <p:cNvPr id="14" name="TextBox 13"/>
          <p:cNvSpPr txBox="1"/>
          <p:nvPr/>
        </p:nvSpPr>
        <p:spPr>
          <a:xfrm>
            <a:off x="783868" y="1053200"/>
            <a:ext cx="4683481" cy="415498"/>
          </a:xfrm>
          <a:prstGeom prst="rect">
            <a:avLst/>
          </a:prstGeom>
          <a:noFill/>
        </p:spPr>
        <p:txBody>
          <a:bodyPr wrap="square" rtlCol="0">
            <a:spAutoFit/>
          </a:bodyPr>
          <a:lstStyle/>
          <a:p>
            <a:r>
              <a:rPr lang="en-US" sz="1050" i="1" dirty="0" smtClean="0">
                <a:latin typeface="Gill Sans MT" panose="020B0502020104020203" pitchFamily="34" charset="0"/>
              </a:rPr>
              <a:t>For Stops 5a-5d, park in the Municipal Parking Lot adjacent to 44 Cedar St.  If you’d like, you can get out of your car and explore the different stops in Contoocook Village on foot.</a:t>
            </a:r>
            <a:endParaRPr lang="en-US" sz="1050" i="1" dirty="0">
              <a:latin typeface="Gill Sans MT" panose="020B0502020104020203" pitchFamily="34" charset="0"/>
            </a:endParaRPr>
          </a:p>
        </p:txBody>
      </p:sp>
      <p:sp>
        <p:nvSpPr>
          <p:cNvPr id="12" name="Text Box 2"/>
          <p:cNvSpPr txBox="1">
            <a:spLocks noChangeArrowheads="1"/>
          </p:cNvSpPr>
          <p:nvPr/>
        </p:nvSpPr>
        <p:spPr bwMode="auto">
          <a:xfrm>
            <a:off x="698143" y="1591898"/>
            <a:ext cx="6036032" cy="5262979"/>
          </a:xfrm>
          <a:prstGeom prst="rect">
            <a:avLst/>
          </a:prstGeom>
          <a:noFill/>
          <a:ln w="9525">
            <a:noFill/>
            <a:miter lim="800000"/>
            <a:headEnd/>
            <a:tailEnd/>
          </a:ln>
        </p:spPr>
        <p:txBody>
          <a:bodyPr rot="0" vert="horz" wrap="square" lIns="91440" tIns="45720" rIns="91440" bIns="45720" anchor="t" anchorCtr="0">
            <a:spAutoFit/>
          </a:bodyPr>
          <a:lstStyle/>
          <a:p>
            <a:pPr indent="228600"/>
            <a:r>
              <a:rPr lang="en-US" sz="1050" dirty="0">
                <a:latin typeface="Gill Sans MT" panose="020B0502020104020203" pitchFamily="34" charset="0"/>
                <a:ea typeface="Calibri" panose="020F0502020204030204" pitchFamily="34" charset="0"/>
                <a:cs typeface="Times New Roman" panose="02020603050405020304" pitchFamily="18" charset="0"/>
              </a:rPr>
              <a:t>The coming of the railroad reinforced Contoocook Village as the business hub for Hopkinton. By the 1880s, there were numerous stores doing thriving business, including the Curtice &amp; Co. department store; the W.S. Rand dry goods store; a boots and shoes establishment; Miss Julia Johnson's ladies' hats and small wares shop; the Dexter Ladd store selling hardware, stoves and plumbing fixtures; the F.H. Reed drug and stationary store; Reddy's Meat Market; and Marshall's general store. In addition, there were two doctors' offices, a barber shop, a photographer's studio, the justice of peace, and the town clerk's office. There were also a number of mills utilizing the available water power of the Contoocook River, including a grist mill; a lumber and saw mill making wooden box parts; and a manufacturer of oak handles. The largest mill was located </a:t>
            </a:r>
            <a:r>
              <a:rPr lang="en-US" sz="1050" dirty="0" smtClean="0">
                <a:latin typeface="Gill Sans MT" panose="020B0502020104020203" pitchFamily="34" charset="0"/>
                <a:ea typeface="Calibri" panose="020F0502020204030204" pitchFamily="34" charset="0"/>
                <a:cs typeface="Times New Roman" panose="02020603050405020304" pitchFamily="18" charset="0"/>
              </a:rPr>
              <a:t>where </a:t>
            </a:r>
            <a:r>
              <a:rPr lang="en-US" sz="1050" dirty="0">
                <a:latin typeface="Gill Sans MT" panose="020B0502020104020203" pitchFamily="34" charset="0"/>
                <a:ea typeface="Calibri" panose="020F0502020204030204" pitchFamily="34" charset="0"/>
                <a:cs typeface="Times New Roman" panose="02020603050405020304" pitchFamily="18" charset="0"/>
              </a:rPr>
              <a:t>the Cedar </a:t>
            </a:r>
            <a:r>
              <a:rPr lang="en-US" sz="1050" dirty="0" smtClean="0">
                <a:latin typeface="Gill Sans MT" panose="020B0502020104020203" pitchFamily="34" charset="0"/>
                <a:ea typeface="Calibri" panose="020F0502020204030204" pitchFamily="34" charset="0"/>
                <a:cs typeface="Times New Roman" panose="02020603050405020304" pitchFamily="18" charset="0"/>
              </a:rPr>
              <a:t>Street </a:t>
            </a:r>
            <a:r>
              <a:rPr lang="en-US" sz="1050" dirty="0">
                <a:latin typeface="Gill Sans MT" panose="020B0502020104020203" pitchFamily="34" charset="0"/>
                <a:ea typeface="Calibri" panose="020F0502020204030204" pitchFamily="34" charset="0"/>
                <a:cs typeface="Times New Roman" panose="02020603050405020304" pitchFamily="18" charset="0"/>
              </a:rPr>
              <a:t>municipal parking lot is today, next to 44 Cedar St. In 1899 a three-story wooden mill was built by Henry C. and Walter Scott Davis to make machines which turned out </a:t>
            </a:r>
            <a:r>
              <a:rPr lang="en-US" sz="1050" dirty="0" smtClean="0">
                <a:latin typeface="Gill Sans MT" panose="020B0502020104020203" pitchFamily="34" charset="0"/>
                <a:ea typeface="Calibri" panose="020F0502020204030204" pitchFamily="34" charset="0"/>
                <a:cs typeface="Times New Roman" panose="02020603050405020304" pitchFamily="18" charset="0"/>
              </a:rPr>
              <a:t>paperboard </a:t>
            </a:r>
            <a:r>
              <a:rPr lang="en-US" sz="1050" dirty="0">
                <a:latin typeface="Gill Sans MT" panose="020B0502020104020203" pitchFamily="34" charset="0"/>
                <a:ea typeface="Calibri" panose="020F0502020204030204" pitchFamily="34" charset="0"/>
                <a:cs typeface="Times New Roman" panose="02020603050405020304" pitchFamily="18" charset="0"/>
              </a:rPr>
              <a:t>boxes.</a:t>
            </a:r>
            <a:endParaRPr lang="en-US" sz="1050" dirty="0" smtClean="0">
              <a:effectLst/>
              <a:latin typeface="Gill Sans MT" panose="020B0502020104020203" pitchFamily="34" charset="0"/>
              <a:ea typeface="Calibri" panose="020F0502020204030204" pitchFamily="34" charset="0"/>
              <a:cs typeface="Times New Roman" panose="02020603050405020304" pitchFamily="18" charset="0"/>
            </a:endParaRPr>
          </a:p>
          <a:p>
            <a:pPr indent="228600"/>
            <a:r>
              <a:rPr lang="en-US" sz="1050" dirty="0" smtClean="0">
                <a:effectLst/>
                <a:latin typeface="Gill Sans MT" panose="020B0502020104020203" pitchFamily="34" charset="0"/>
                <a:ea typeface="Calibri" panose="020F0502020204030204" pitchFamily="34" charset="0"/>
                <a:cs typeface="Times New Roman" panose="02020603050405020304" pitchFamily="18" charset="0"/>
              </a:rPr>
              <a:t>By 1858, less than 10 years following the arrival of the railroad, there were </a:t>
            </a:r>
            <a:r>
              <a:rPr lang="en-US" sz="1050" dirty="0" smtClean="0">
                <a:latin typeface="Gill Sans MT" panose="020B0502020104020203" pitchFamily="34" charset="0"/>
                <a:ea typeface="Calibri" panose="020F0502020204030204" pitchFamily="34" charset="0"/>
                <a:cs typeface="Times New Roman" panose="02020603050405020304" pitchFamily="18" charset="0"/>
              </a:rPr>
              <a:t>a number of manufacturers and shops in Contoocook, including carpenter shops, cooper shop, woolen mill, mackerel kit manufactory, sawmill, grist mill, shingle mill, carriage shop, and others.  Below are three businesses that were in operation in the early 20</a:t>
            </a:r>
            <a:r>
              <a:rPr lang="en-US" sz="1050" baseline="30000" dirty="0" smtClean="0">
                <a:latin typeface="Gill Sans MT" panose="020B0502020104020203" pitchFamily="34" charset="0"/>
                <a:ea typeface="Calibri" panose="020F0502020204030204" pitchFamily="34" charset="0"/>
                <a:cs typeface="Times New Roman" panose="02020603050405020304" pitchFamily="18" charset="0"/>
              </a:rPr>
              <a:t>th</a:t>
            </a:r>
            <a:r>
              <a:rPr lang="en-US" sz="1050" dirty="0">
                <a:latin typeface="Gill Sans MT" panose="020B0502020104020203" pitchFamily="34" charset="0"/>
                <a:ea typeface="Calibri" panose="020F0502020204030204" pitchFamily="34" charset="0"/>
                <a:cs typeface="Times New Roman" panose="02020603050405020304" pitchFamily="18" charset="0"/>
              </a:rPr>
              <a:t> </a:t>
            </a:r>
            <a:r>
              <a:rPr lang="en-US" sz="1050" dirty="0" smtClean="0">
                <a:latin typeface="Gill Sans MT" panose="020B0502020104020203" pitchFamily="34" charset="0"/>
                <a:ea typeface="Calibri" panose="020F0502020204030204" pitchFamily="34" charset="0"/>
                <a:cs typeface="Times New Roman" panose="02020603050405020304" pitchFamily="18" charset="0"/>
              </a:rPr>
              <a:t>century.</a:t>
            </a:r>
            <a:r>
              <a:rPr lang="en-US" sz="1050" dirty="0" smtClean="0">
                <a:effectLst/>
                <a:latin typeface="Gill Sans MT" panose="020B0502020104020203" pitchFamily="34" charset="0"/>
                <a:ea typeface="Calibri" panose="020F0502020204030204" pitchFamily="34" charset="0"/>
                <a:cs typeface="Times New Roman" panose="02020603050405020304" pitchFamily="18" charset="0"/>
              </a:rPr>
              <a:t>  </a:t>
            </a:r>
          </a:p>
          <a:p>
            <a:endParaRPr lang="en-US" sz="1050" b="1" dirty="0">
              <a:latin typeface="Gill Sans MT" panose="020B0502020104020203"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sz="1050" b="1" dirty="0" smtClean="0">
                <a:effectLst/>
                <a:latin typeface="Gill Sans MT" panose="020B0502020104020203" pitchFamily="34" charset="0"/>
                <a:ea typeface="Calibri" panose="020F0502020204030204" pitchFamily="34" charset="0"/>
                <a:cs typeface="Times New Roman" panose="02020603050405020304" pitchFamily="18" charset="0"/>
              </a:rPr>
              <a:t>Kingsbury &amp; Davis</a:t>
            </a:r>
            <a:r>
              <a:rPr lang="en-US" sz="1050" b="1" dirty="0">
                <a:latin typeface="Gill Sans MT" panose="020B0502020104020203" pitchFamily="34" charset="0"/>
                <a:ea typeface="Calibri" panose="020F0502020204030204" pitchFamily="34" charset="0"/>
                <a:cs typeface="Times New Roman" panose="02020603050405020304" pitchFamily="18" charset="0"/>
              </a:rPr>
              <a:t>: </a:t>
            </a:r>
            <a:r>
              <a:rPr lang="en-US" sz="1050" b="1" dirty="0" smtClean="0">
                <a:latin typeface="Gill Sans MT" panose="020B0502020104020203" pitchFamily="34" charset="0"/>
                <a:ea typeface="Calibri" panose="020F0502020204030204" pitchFamily="34" charset="0"/>
                <a:cs typeface="Times New Roman" panose="02020603050405020304" pitchFamily="18" charset="0"/>
              </a:rPr>
              <a:t> </a:t>
            </a:r>
            <a:r>
              <a:rPr lang="en-US" sz="1050" dirty="0">
                <a:latin typeface="Gill Sans MT" panose="020B0502020104020203" pitchFamily="34" charset="0"/>
                <a:ea typeface="Calibri" panose="020F0502020204030204" pitchFamily="34" charset="0"/>
                <a:cs typeface="Times New Roman" panose="02020603050405020304" pitchFamily="18" charset="0"/>
              </a:rPr>
              <a:t>In the 1890s, Kingsbury &amp; Davis built a three-story wooden building on Cedar </a:t>
            </a:r>
            <a:r>
              <a:rPr lang="en-US" sz="1050" dirty="0" smtClean="0">
                <a:latin typeface="Gill Sans MT" panose="020B0502020104020203" pitchFamily="34" charset="0"/>
                <a:ea typeface="Calibri" panose="020F0502020204030204" pitchFamily="34" charset="0"/>
                <a:cs typeface="Times New Roman" panose="02020603050405020304" pitchFamily="18" charset="0"/>
              </a:rPr>
              <a:t>Street </a:t>
            </a:r>
            <a:r>
              <a:rPr lang="en-US" sz="1050" dirty="0">
                <a:latin typeface="Gill Sans MT" panose="020B0502020104020203" pitchFamily="34" charset="0"/>
                <a:ea typeface="Calibri" panose="020F0502020204030204" pitchFamily="34" charset="0"/>
                <a:cs typeface="Times New Roman" panose="02020603050405020304" pitchFamily="18" charset="0"/>
              </a:rPr>
              <a:t>in Contoocook to build machines which folded all kinds of paperboard boxes.  The company employed more than 100 people and the machines they manufactured were shipped by freight all over the country.  The building, which was torn down in the 1960s, was located where the Cedar </a:t>
            </a:r>
            <a:r>
              <a:rPr lang="en-US" sz="1050" dirty="0" smtClean="0">
                <a:latin typeface="Gill Sans MT" panose="020B0502020104020203" pitchFamily="34" charset="0"/>
                <a:ea typeface="Calibri" panose="020F0502020204030204" pitchFamily="34" charset="0"/>
                <a:cs typeface="Times New Roman" panose="02020603050405020304" pitchFamily="18" charset="0"/>
              </a:rPr>
              <a:t>Street </a:t>
            </a:r>
            <a:r>
              <a:rPr lang="en-US" sz="1050" dirty="0">
                <a:latin typeface="Gill Sans MT" panose="020B0502020104020203" pitchFamily="34" charset="0"/>
                <a:ea typeface="Calibri" panose="020F0502020204030204" pitchFamily="34" charset="0"/>
                <a:cs typeface="Times New Roman" panose="02020603050405020304" pitchFamily="18" charset="0"/>
              </a:rPr>
              <a:t>municipal parking lot is located today.</a:t>
            </a:r>
            <a:endParaRPr lang="en-US" sz="1050" dirty="0" smtClean="0">
              <a:effectLst/>
              <a:latin typeface="Gill Sans MT" panose="020B0502020104020203"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n-US" sz="1050" b="1" dirty="0" smtClean="0">
                <a:effectLst/>
                <a:latin typeface="Gill Sans MT" panose="020B0502020104020203" pitchFamily="34" charset="0"/>
                <a:ea typeface="Calibri" panose="020F0502020204030204" pitchFamily="34" charset="0"/>
                <a:cs typeface="Times New Roman" panose="02020603050405020304" pitchFamily="18" charset="0"/>
              </a:rPr>
              <a:t>Contoocook Dairy:  </a:t>
            </a:r>
            <a:r>
              <a:rPr lang="en-US" sz="1050" dirty="0" smtClean="0">
                <a:effectLst/>
                <a:latin typeface="Gill Sans MT" panose="020B0502020104020203" pitchFamily="34" charset="0"/>
                <a:ea typeface="Calibri" panose="020F0502020204030204" pitchFamily="34" charset="0"/>
                <a:cs typeface="Times New Roman" panose="02020603050405020304" pitchFamily="18" charset="0"/>
              </a:rPr>
              <a:t>With </a:t>
            </a:r>
            <a:r>
              <a:rPr lang="en-US" sz="1050" dirty="0">
                <a:effectLst/>
                <a:latin typeface="Gill Sans MT" panose="020B0502020104020203" pitchFamily="34" charset="0"/>
                <a:ea typeface="Calibri" panose="020F0502020204030204" pitchFamily="34" charset="0"/>
                <a:cs typeface="Times New Roman" panose="02020603050405020304" pitchFamily="18" charset="0"/>
              </a:rPr>
              <a:t>the introduction of the railroad to town, farms could have their dairy products shipped by freight train. In 1890, Deerfoot Farm ran a creamery which was located on Cedar Street in Contoocook Village with easy access to the freight depot, thus opening access to new markets. The creamery changed hands several times over the next several decades. But by the 1930s, with changes in the dairy industry, both regulatory and technological, milk was being collected by truck, instead of transported by train – one of many signs of the waning importance of the railroad in town</a:t>
            </a:r>
            <a:r>
              <a:rPr lang="en-US" sz="1050" dirty="0" smtClean="0">
                <a:effectLst/>
                <a:latin typeface="Gill Sans MT" panose="020B0502020104020203" pitchFamily="34" charset="0"/>
                <a:ea typeface="Calibri" panose="020F0502020204030204" pitchFamily="34" charset="0"/>
                <a:cs typeface="Times New Roman" panose="02020603050405020304" pitchFamily="18" charset="0"/>
              </a:rPr>
              <a:t>.</a:t>
            </a:r>
          </a:p>
          <a:p>
            <a:pPr marL="171450" indent="-171450">
              <a:buFont typeface="Arial" panose="020B0604020202020204" pitchFamily="34" charset="0"/>
              <a:buChar char="•"/>
            </a:pPr>
            <a:r>
              <a:rPr lang="en-US" sz="1050" b="1" dirty="0" smtClean="0">
                <a:effectLst/>
                <a:latin typeface="Gill Sans MT" panose="020B0502020104020203" pitchFamily="34" charset="0"/>
                <a:ea typeface="Calibri" panose="020F0502020204030204" pitchFamily="34" charset="0"/>
                <a:cs typeface="Times New Roman" panose="02020603050405020304" pitchFamily="18" charset="0"/>
              </a:rPr>
              <a:t>Nelson Grain Mill:  </a:t>
            </a:r>
            <a:r>
              <a:rPr lang="en-US" sz="1050" dirty="0" smtClean="0">
                <a:effectLst/>
                <a:latin typeface="Gill Sans MT" panose="020B0502020104020203" pitchFamily="34" charset="0"/>
                <a:ea typeface="Calibri" panose="020F0502020204030204" pitchFamily="34" charset="0"/>
                <a:cs typeface="Times New Roman" panose="02020603050405020304" pitchFamily="18" charset="0"/>
              </a:rPr>
              <a:t>T</a:t>
            </a:r>
            <a:r>
              <a:rPr lang="en-US" sz="1050" dirty="0" smtClean="0">
                <a:latin typeface="Gill Sans MT" panose="020B0502020104020203" pitchFamily="34" charset="0"/>
                <a:ea typeface="Calibri" panose="020F0502020204030204" pitchFamily="34" charset="0"/>
                <a:cs typeface="Times New Roman" panose="02020603050405020304" pitchFamily="18" charset="0"/>
              </a:rPr>
              <a:t>he </a:t>
            </a:r>
            <a:r>
              <a:rPr lang="en-US" sz="1050" dirty="0">
                <a:latin typeface="Gill Sans MT" panose="020B0502020104020203" pitchFamily="34" charset="0"/>
                <a:ea typeface="Calibri" panose="020F0502020204030204" pitchFamily="34" charset="0"/>
                <a:cs typeface="Times New Roman" panose="02020603050405020304" pitchFamily="18" charset="0"/>
              </a:rPr>
              <a:t>Lewis A. Nelson Grain </a:t>
            </a:r>
            <a:r>
              <a:rPr lang="en-US" sz="1050" dirty="0" smtClean="0">
                <a:latin typeface="Gill Sans MT" panose="020B0502020104020203" pitchFamily="34" charset="0"/>
                <a:ea typeface="Calibri" panose="020F0502020204030204" pitchFamily="34" charset="0"/>
                <a:cs typeface="Times New Roman" panose="02020603050405020304" pitchFamily="18" charset="0"/>
              </a:rPr>
              <a:t>Mill </a:t>
            </a:r>
            <a:r>
              <a:rPr lang="en-US" sz="1050" dirty="0">
                <a:latin typeface="Gill Sans MT" panose="020B0502020104020203" pitchFamily="34" charset="0"/>
                <a:ea typeface="Calibri" panose="020F0502020204030204" pitchFamily="34" charset="0"/>
                <a:cs typeface="Times New Roman" panose="02020603050405020304" pitchFamily="18" charset="0"/>
              </a:rPr>
              <a:t>sat on the slip of land between the Contoocook River and </a:t>
            </a:r>
            <a:r>
              <a:rPr lang="en-US" sz="1050" dirty="0" smtClean="0">
                <a:latin typeface="Gill Sans MT" panose="020B0502020104020203" pitchFamily="34" charset="0"/>
                <a:ea typeface="Calibri" panose="020F0502020204030204" pitchFamily="34" charset="0"/>
                <a:cs typeface="Times New Roman" panose="02020603050405020304" pitchFamily="18" charset="0"/>
              </a:rPr>
              <a:t>the </a:t>
            </a:r>
            <a:r>
              <a:rPr lang="en-US" sz="1050" dirty="0">
                <a:latin typeface="Gill Sans MT" panose="020B0502020104020203" pitchFamily="34" charset="0"/>
                <a:ea typeface="Calibri" panose="020F0502020204030204" pitchFamily="34" charset="0"/>
                <a:cs typeface="Times New Roman" panose="02020603050405020304" pitchFamily="18" charset="0"/>
              </a:rPr>
              <a:t>point where the railroad lines split off to either Warner or West </a:t>
            </a:r>
            <a:r>
              <a:rPr lang="en-US" sz="1050" dirty="0" smtClean="0">
                <a:latin typeface="Gill Sans MT" panose="020B0502020104020203" pitchFamily="34" charset="0"/>
                <a:ea typeface="Calibri" panose="020F0502020204030204" pitchFamily="34" charset="0"/>
                <a:cs typeface="Times New Roman" panose="02020603050405020304" pitchFamily="18" charset="0"/>
              </a:rPr>
              <a:t>Hopkinton.   The </a:t>
            </a:r>
            <a:r>
              <a:rPr lang="en-US" sz="1050" dirty="0">
                <a:latin typeface="Gill Sans MT" panose="020B0502020104020203" pitchFamily="34" charset="0"/>
                <a:ea typeface="Calibri" panose="020F0502020204030204" pitchFamily="34" charset="0"/>
                <a:cs typeface="Times New Roman" panose="02020603050405020304" pitchFamily="18" charset="0"/>
              </a:rPr>
              <a:t>proximity to these two features, the river and the railroad, was not coincidental</a:t>
            </a:r>
            <a:r>
              <a:rPr lang="en-US" sz="1050" dirty="0" smtClean="0">
                <a:latin typeface="Gill Sans MT" panose="020B0502020104020203" pitchFamily="34" charset="0"/>
                <a:ea typeface="Calibri" panose="020F0502020204030204" pitchFamily="34" charset="0"/>
                <a:cs typeface="Times New Roman" panose="02020603050405020304" pitchFamily="18" charset="0"/>
              </a:rPr>
              <a:t>.   </a:t>
            </a:r>
            <a:r>
              <a:rPr lang="en-US" sz="1050" dirty="0">
                <a:latin typeface="Gill Sans MT" panose="020B0502020104020203" pitchFamily="34" charset="0"/>
                <a:ea typeface="Calibri" panose="020F0502020204030204" pitchFamily="34" charset="0"/>
                <a:cs typeface="Times New Roman" panose="02020603050405020304" pitchFamily="18" charset="0"/>
              </a:rPr>
              <a:t>Water power and the ability to move product by rail helped ensure business success. </a:t>
            </a:r>
            <a:r>
              <a:rPr lang="en-US" sz="1050" dirty="0">
                <a:effectLst/>
                <a:latin typeface="Gill Sans MT" panose="020B0502020104020203" pitchFamily="34" charset="0"/>
                <a:ea typeface="Calibri" panose="020F0502020204030204" pitchFamily="34" charset="0"/>
                <a:cs typeface="Times New Roman" panose="02020603050405020304" pitchFamily="18" charset="0"/>
              </a:rPr>
              <a:t> </a:t>
            </a:r>
            <a:r>
              <a:rPr lang="en-US" sz="1050" dirty="0" smtClean="0">
                <a:effectLst/>
                <a:latin typeface="Gill Sans MT" panose="020B0502020104020203" pitchFamily="34" charset="0"/>
                <a:ea typeface="Calibri" panose="020F0502020204030204" pitchFamily="34" charset="0"/>
                <a:cs typeface="Times New Roman" panose="02020603050405020304" pitchFamily="18" charset="0"/>
              </a:rPr>
              <a:t>A mill operated at this location from the early 1900s to 1937, when a fire destroyed it.  Today it is the site of the </a:t>
            </a:r>
            <a:r>
              <a:rPr lang="en-US" sz="1050" dirty="0" smtClean="0">
                <a:latin typeface="Gill Sans MT" panose="020B0502020104020203" pitchFamily="34" charset="0"/>
                <a:ea typeface="Calibri" panose="020F0502020204030204" pitchFamily="34" charset="0"/>
                <a:cs typeface="Times New Roman" panose="02020603050405020304" pitchFamily="18" charset="0"/>
              </a:rPr>
              <a:t>Hopkinton </a:t>
            </a:r>
            <a:r>
              <a:rPr lang="en-US" sz="1050" dirty="0">
                <a:latin typeface="Gill Sans MT" panose="020B0502020104020203" pitchFamily="34" charset="0"/>
                <a:ea typeface="Calibri" panose="020F0502020204030204" pitchFamily="34" charset="0"/>
                <a:cs typeface="Times New Roman" panose="02020603050405020304" pitchFamily="18" charset="0"/>
              </a:rPr>
              <a:t>Fire </a:t>
            </a:r>
            <a:r>
              <a:rPr lang="en-US" sz="1050" dirty="0" smtClean="0">
                <a:latin typeface="Gill Sans MT" panose="020B0502020104020203" pitchFamily="34" charset="0"/>
                <a:ea typeface="Calibri" panose="020F0502020204030204" pitchFamily="34" charset="0"/>
                <a:cs typeface="Times New Roman" panose="02020603050405020304" pitchFamily="18" charset="0"/>
              </a:rPr>
              <a:t>Department.</a:t>
            </a:r>
            <a:endParaRPr lang="en-US" sz="1050" dirty="0">
              <a:effectLst/>
              <a:latin typeface="Gill Sans MT" panose="020B0502020104020203"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595" y="1053200"/>
            <a:ext cx="2909494" cy="1828800"/>
          </a:xfrm>
          <a:prstGeom prst="rect">
            <a:avLst/>
          </a:prstGeom>
        </p:spPr>
      </p:pic>
    </p:spTree>
    <p:extLst>
      <p:ext uri="{BB962C8B-B14F-4D97-AF65-F5344CB8AC3E}">
        <p14:creationId xmlns:p14="http://schemas.microsoft.com/office/powerpoint/2010/main" val="2756631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02872" y="7014210"/>
            <a:ext cx="2422340" cy="457200"/>
            <a:chOff x="202872" y="7014210"/>
            <a:chExt cx="2422340" cy="457200"/>
          </a:xfrm>
        </p:grpSpPr>
        <p:sp>
          <p:nvSpPr>
            <p:cNvPr id="8" name="Title 1"/>
            <p:cNvSpPr txBox="1">
              <a:spLocks/>
            </p:cNvSpPr>
            <p:nvPr/>
          </p:nvSpPr>
          <p:spPr>
            <a:xfrm>
              <a:off x="577316" y="7090885"/>
              <a:ext cx="2047896" cy="380525"/>
            </a:xfrm>
            <a:prstGeom prst="rect">
              <a:avLst/>
            </a:prstGeom>
          </p:spPr>
          <p:txBody>
            <a:bodyPr vert="horz" lIns="91440" tIns="45720" rIns="91440" bIns="45720" rtlCol="0" anchor="b">
              <a:normAutofit/>
            </a:bodyPr>
            <a:lstStyle>
              <a:lvl1pPr algn="l" defTabSz="1005840" rtl="0" eaLnBrk="1" latinLnBrk="0" hangingPunct="1">
                <a:lnSpc>
                  <a:spcPct val="85000"/>
                </a:lnSpc>
                <a:spcBef>
                  <a:spcPct val="0"/>
                </a:spcBef>
                <a:buNone/>
                <a:defRPr sz="7260" kern="1200" spc="-55" baseline="0">
                  <a:solidFill>
                    <a:schemeClr val="tx1"/>
                  </a:solidFill>
                  <a:latin typeface="+mj-lt"/>
                  <a:ea typeface="+mj-ea"/>
                  <a:cs typeface="+mj-cs"/>
                </a:defRPr>
              </a:lvl1pPr>
            </a:lstStyle>
            <a:p>
              <a:r>
                <a:rPr lang="en-US" sz="1100" cap="small" dirty="0">
                  <a:latin typeface="Felix Titling" panose="04060505060202020A04" pitchFamily="82" charset="0"/>
                </a:rPr>
                <a:t>Hopkinton Historical Society</a:t>
              </a:r>
              <a:br>
                <a:rPr lang="en-US" sz="1100" cap="small" dirty="0">
                  <a:latin typeface="Felix Titling" panose="04060505060202020A04" pitchFamily="82" charset="0"/>
                </a:rPr>
              </a:br>
              <a:r>
                <a:rPr lang="en-US" sz="1050" i="1" dirty="0">
                  <a:latin typeface="Gill Sans MT" panose="020B0502020104020203" pitchFamily="34" charset="0"/>
                </a:rPr>
                <a:t>Celebrating Hopkinton History Since 1859</a:t>
              </a:r>
              <a:endParaRPr lang="en-US" sz="1100" i="1" dirty="0">
                <a:latin typeface="Gill Sans MT" panose="020B0502020104020203" pitchFamily="34"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72" y="7014210"/>
              <a:ext cx="374444" cy="457200"/>
            </a:xfrm>
            <a:prstGeom prst="rect">
              <a:avLst/>
            </a:prstGeom>
          </p:spPr>
        </p:pic>
      </p:grpSp>
      <p:sp>
        <p:nvSpPr>
          <p:cNvPr id="10" name="Title 1"/>
          <p:cNvSpPr txBox="1">
            <a:spLocks/>
          </p:cNvSpPr>
          <p:nvPr/>
        </p:nvSpPr>
        <p:spPr>
          <a:xfrm>
            <a:off x="783869" y="321851"/>
            <a:ext cx="7770114" cy="777240"/>
          </a:xfrm>
          <a:prstGeom prst="rect">
            <a:avLst/>
          </a:prstGeom>
        </p:spPr>
        <p:txBody>
          <a:bodyPr vert="horz" lIns="91440" tIns="45720" rIns="91440" bIns="45720" rtlCol="0" anchor="b">
            <a:normAutofit/>
          </a:bodyPr>
          <a:lstStyle>
            <a:lvl1pPr algn="l" defTabSz="1005840" rtl="0" eaLnBrk="1" latinLnBrk="0" hangingPunct="1">
              <a:lnSpc>
                <a:spcPct val="85000"/>
              </a:lnSpc>
              <a:spcBef>
                <a:spcPct val="0"/>
              </a:spcBef>
              <a:buNone/>
              <a:defRPr sz="7260" kern="1200" spc="-55" baseline="0">
                <a:solidFill>
                  <a:schemeClr val="tx1"/>
                </a:solidFill>
                <a:latin typeface="+mj-lt"/>
                <a:ea typeface="+mj-ea"/>
                <a:cs typeface="+mj-cs"/>
              </a:defRPr>
            </a:lvl1pPr>
          </a:lstStyle>
          <a:p>
            <a:r>
              <a:rPr lang="en-US" sz="2400" dirty="0" smtClean="0">
                <a:latin typeface="Bernard MT Condensed" panose="02050806060905020404" pitchFamily="18" charset="0"/>
              </a:rPr>
              <a:t>Stop #5b Contoocook Village: Disasters in the 1930s</a:t>
            </a:r>
            <a:br>
              <a:rPr lang="en-US" sz="2400" dirty="0" smtClean="0">
                <a:latin typeface="Bernard MT Condensed" panose="02050806060905020404" pitchFamily="18" charset="0"/>
              </a:rPr>
            </a:br>
            <a:r>
              <a:rPr lang="en-US" sz="2400" dirty="0">
                <a:latin typeface="Bernard MT Condensed" panose="02050806060905020404" pitchFamily="18" charset="0"/>
              </a:rPr>
              <a:t>Municipal Parking Lot adjacent to 44 Cedar St.</a:t>
            </a:r>
          </a:p>
        </p:txBody>
      </p:sp>
      <p:sp>
        <p:nvSpPr>
          <p:cNvPr id="12" name="TextBox 11"/>
          <p:cNvSpPr txBox="1"/>
          <p:nvPr/>
        </p:nvSpPr>
        <p:spPr>
          <a:xfrm>
            <a:off x="783868" y="1053200"/>
            <a:ext cx="4702531" cy="415498"/>
          </a:xfrm>
          <a:prstGeom prst="rect">
            <a:avLst/>
          </a:prstGeom>
          <a:noFill/>
        </p:spPr>
        <p:txBody>
          <a:bodyPr wrap="square" rtlCol="0">
            <a:spAutoFit/>
          </a:bodyPr>
          <a:lstStyle/>
          <a:p>
            <a:r>
              <a:rPr lang="en-US" sz="1050" i="1" dirty="0" smtClean="0">
                <a:latin typeface="Gill Sans MT" panose="020B0502020104020203" pitchFamily="34" charset="0"/>
              </a:rPr>
              <a:t>For Stops 5a-5d, park in the Municipal Parking Lot adjacent to 44 Cedar St.  If you’d like, you can get out of your car and explore the different stops in Contoocook Village on foot.</a:t>
            </a:r>
            <a:endParaRPr lang="en-US" sz="1050" i="1" dirty="0">
              <a:latin typeface="Gill Sans MT" panose="020B0502020104020203" pitchFamily="34" charset="0"/>
            </a:endParaRPr>
          </a:p>
        </p:txBody>
      </p:sp>
      <p:sp>
        <p:nvSpPr>
          <p:cNvPr id="11" name="Text Box 2"/>
          <p:cNvSpPr txBox="1">
            <a:spLocks noChangeArrowheads="1"/>
          </p:cNvSpPr>
          <p:nvPr/>
        </p:nvSpPr>
        <p:spPr bwMode="auto">
          <a:xfrm>
            <a:off x="783868" y="1572204"/>
            <a:ext cx="4024739" cy="2862322"/>
          </a:xfrm>
          <a:prstGeom prst="rect">
            <a:avLst/>
          </a:prstGeom>
          <a:noFill/>
          <a:ln w="9525">
            <a:noFill/>
            <a:miter lim="800000"/>
            <a:headEnd/>
            <a:tailEnd/>
          </a:ln>
        </p:spPr>
        <p:txBody>
          <a:bodyPr rot="0" vert="horz" wrap="square" lIns="91440" tIns="45720" rIns="91440" bIns="45720" anchor="t" anchorCtr="0">
            <a:spAutoFit/>
          </a:bodyPr>
          <a:lstStyle/>
          <a:p>
            <a:pPr marL="0" marR="0"/>
            <a:r>
              <a:rPr lang="en-US" sz="1200" dirty="0">
                <a:effectLst/>
                <a:latin typeface="Gill Sans MT" panose="020B0502020104020203" pitchFamily="34" charset="0"/>
                <a:ea typeface="Calibri" panose="020F0502020204030204" pitchFamily="34" charset="0"/>
                <a:cs typeface="Times New Roman" panose="02020603050405020304" pitchFamily="18" charset="0"/>
              </a:rPr>
              <a:t>Although flooding in Contoocook Village was not uncommon, the two successive storms of 1936 and 1938 caused so much damage to businesses and </a:t>
            </a:r>
            <a:r>
              <a:rPr lang="en-US" sz="1200" dirty="0" smtClean="0">
                <a:effectLst/>
                <a:latin typeface="Gill Sans MT" panose="020B0502020104020203" pitchFamily="34" charset="0"/>
                <a:ea typeface="Calibri" panose="020F0502020204030204" pitchFamily="34" charset="0"/>
                <a:cs typeface="Times New Roman" panose="02020603050405020304" pitchFamily="18" charset="0"/>
              </a:rPr>
              <a:t>homes that state </a:t>
            </a:r>
            <a:r>
              <a:rPr lang="en-US" sz="1200" dirty="0">
                <a:effectLst/>
                <a:latin typeface="Gill Sans MT" panose="020B0502020104020203" pitchFamily="34" charset="0"/>
                <a:ea typeface="Calibri" panose="020F0502020204030204" pitchFamily="34" charset="0"/>
                <a:cs typeface="Times New Roman" panose="02020603050405020304" pitchFamily="18" charset="0"/>
              </a:rPr>
              <a:t>and </a:t>
            </a:r>
            <a:r>
              <a:rPr lang="en-US" sz="1200" dirty="0" smtClean="0">
                <a:effectLst/>
                <a:latin typeface="Gill Sans MT" panose="020B0502020104020203" pitchFamily="34" charset="0"/>
                <a:ea typeface="Calibri" panose="020F0502020204030204" pitchFamily="34" charset="0"/>
                <a:cs typeface="Times New Roman" panose="02020603050405020304" pitchFamily="18" charset="0"/>
              </a:rPr>
              <a:t>federal </a:t>
            </a:r>
            <a:r>
              <a:rPr lang="en-US" sz="1200" dirty="0">
                <a:effectLst/>
                <a:latin typeface="Gill Sans MT" panose="020B0502020104020203" pitchFamily="34" charset="0"/>
                <a:ea typeface="Calibri" panose="020F0502020204030204" pitchFamily="34" charset="0"/>
                <a:cs typeface="Times New Roman" panose="02020603050405020304" pitchFamily="18" charset="0"/>
              </a:rPr>
              <a:t>authorities began to look for solutions to control the Contoocook River from breaching its banks. </a:t>
            </a:r>
            <a:endParaRPr lang="en-US" sz="1200" dirty="0" smtClean="0">
              <a:effectLst/>
              <a:latin typeface="Gill Sans MT" panose="020B0502020104020203" pitchFamily="34" charset="0"/>
              <a:ea typeface="Calibri" panose="020F0502020204030204" pitchFamily="34" charset="0"/>
              <a:cs typeface="Times New Roman" panose="02020603050405020304" pitchFamily="18" charset="0"/>
            </a:endParaRPr>
          </a:p>
          <a:p>
            <a:r>
              <a:rPr lang="en-US" sz="1200" dirty="0">
                <a:latin typeface="Gill Sans MT" panose="020B0502020104020203" pitchFamily="34" charset="0"/>
                <a:ea typeface="Calibri" panose="020F0502020204030204" pitchFamily="34" charset="0"/>
                <a:cs typeface="Times New Roman" panose="02020603050405020304" pitchFamily="18" charset="0"/>
              </a:rPr>
              <a:t>Locally, areas along the Contoocook River were the hardest hit during the flood of 1936.  The rushing water and ice pushed the covered railroad bridge off of its abutments, countless homes and businesses were damaged, and </a:t>
            </a:r>
            <a:r>
              <a:rPr lang="en-US" sz="1200" dirty="0" smtClean="0">
                <a:latin typeface="Gill Sans MT" panose="020B0502020104020203" pitchFamily="34" charset="0"/>
                <a:ea typeface="Calibri" panose="020F0502020204030204" pitchFamily="34" charset="0"/>
                <a:cs typeface="Times New Roman" panose="02020603050405020304" pitchFamily="18" charset="0"/>
              </a:rPr>
              <a:t>Fountain Square </a:t>
            </a:r>
            <a:r>
              <a:rPr lang="en-US" sz="1200" dirty="0">
                <a:latin typeface="Gill Sans MT" panose="020B0502020104020203" pitchFamily="34" charset="0"/>
                <a:ea typeface="Calibri" panose="020F0502020204030204" pitchFamily="34" charset="0"/>
                <a:cs typeface="Times New Roman" panose="02020603050405020304" pitchFamily="18" charset="0"/>
              </a:rPr>
              <a:t>was under two feet of water.</a:t>
            </a:r>
          </a:p>
          <a:p>
            <a:endParaRPr lang="en-US" sz="1200" dirty="0">
              <a:latin typeface="Gill Sans MT" panose="020B0502020104020203" pitchFamily="34" charset="0"/>
              <a:ea typeface="Calibri" panose="020F0502020204030204" pitchFamily="34" charset="0"/>
              <a:cs typeface="Times New Roman" panose="02020603050405020304" pitchFamily="18" charset="0"/>
            </a:endParaRPr>
          </a:p>
          <a:p>
            <a:r>
              <a:rPr lang="en-US" sz="1200" dirty="0">
                <a:latin typeface="Gill Sans MT" panose="020B0502020104020203" pitchFamily="34" charset="0"/>
                <a:ea typeface="Calibri" panose="020F0502020204030204" pitchFamily="34" charset="0"/>
                <a:cs typeface="Times New Roman" panose="02020603050405020304" pitchFamily="18" charset="0"/>
              </a:rPr>
              <a:t>The </a:t>
            </a:r>
            <a:r>
              <a:rPr lang="en-US" sz="1200" dirty="0" smtClean="0">
                <a:latin typeface="Gill Sans MT" panose="020B0502020104020203" pitchFamily="34" charset="0"/>
                <a:ea typeface="Calibri" panose="020F0502020204030204" pitchFamily="34" charset="0"/>
                <a:cs typeface="Times New Roman" panose="02020603050405020304" pitchFamily="18" charset="0"/>
              </a:rPr>
              <a:t>flood </a:t>
            </a:r>
            <a:r>
              <a:rPr lang="en-US" sz="1200" dirty="0">
                <a:latin typeface="Gill Sans MT" panose="020B0502020104020203" pitchFamily="34" charset="0"/>
                <a:ea typeface="Calibri" panose="020F0502020204030204" pitchFamily="34" charset="0"/>
                <a:cs typeface="Times New Roman" panose="02020603050405020304" pitchFamily="18" charset="0"/>
              </a:rPr>
              <a:t>of 1936 and </a:t>
            </a:r>
            <a:r>
              <a:rPr lang="en-US" sz="1200" dirty="0" smtClean="0">
                <a:latin typeface="Gill Sans MT" panose="020B0502020104020203" pitchFamily="34" charset="0"/>
                <a:ea typeface="Calibri" panose="020F0502020204030204" pitchFamily="34" charset="0"/>
                <a:cs typeface="Times New Roman" panose="02020603050405020304" pitchFamily="18" charset="0"/>
              </a:rPr>
              <a:t>the </a:t>
            </a:r>
            <a:r>
              <a:rPr lang="en-US" sz="1200" dirty="0">
                <a:latin typeface="Gill Sans MT" panose="020B0502020104020203" pitchFamily="34" charset="0"/>
                <a:ea typeface="Calibri" panose="020F0502020204030204" pitchFamily="34" charset="0"/>
                <a:cs typeface="Times New Roman" panose="02020603050405020304" pitchFamily="18" charset="0"/>
              </a:rPr>
              <a:t>hurricane of 1938 led to the building of the Hopkinton-Everett Dam.  Several homes and nearly 4,000 acres of land in Hopkinton were taken for the dam and the accompanying flood control areas. </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5133" y="5185410"/>
            <a:ext cx="3256890" cy="182880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8551" y="5185410"/>
            <a:ext cx="3170710" cy="1828800"/>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46275" y="1691326"/>
            <a:ext cx="3869356" cy="2743200"/>
          </a:xfrm>
          <a:prstGeom prst="rect">
            <a:avLst/>
          </a:prstGeom>
        </p:spPr>
      </p:pic>
      <p:sp>
        <p:nvSpPr>
          <p:cNvPr id="17" name="TextBox 16"/>
          <p:cNvSpPr txBox="1"/>
          <p:nvPr/>
        </p:nvSpPr>
        <p:spPr>
          <a:xfrm>
            <a:off x="5746275" y="4431806"/>
            <a:ext cx="3927108" cy="415498"/>
          </a:xfrm>
          <a:prstGeom prst="rect">
            <a:avLst/>
          </a:prstGeom>
          <a:noFill/>
        </p:spPr>
        <p:txBody>
          <a:bodyPr wrap="square" rtlCol="0">
            <a:spAutoFit/>
          </a:bodyPr>
          <a:lstStyle/>
          <a:p>
            <a:r>
              <a:rPr lang="en-US" sz="1050" i="1" dirty="0" smtClean="0">
                <a:solidFill>
                  <a:schemeClr val="bg1"/>
                </a:solidFill>
                <a:latin typeface="Gill Sans MT" panose="020B0502020104020203" pitchFamily="34" charset="0"/>
              </a:rPr>
              <a:t>Undated image of a train full of lumber heading into the Contoocook Depot with high waters on both sides of the track.  HHS collection.</a:t>
            </a:r>
            <a:endParaRPr lang="en-US" sz="1050" i="1" dirty="0">
              <a:solidFill>
                <a:schemeClr val="bg1"/>
              </a:solidFill>
              <a:latin typeface="Gill Sans MT" panose="020B0502020104020203" pitchFamily="34" charset="0"/>
            </a:endParaRPr>
          </a:p>
        </p:txBody>
      </p:sp>
      <p:sp>
        <p:nvSpPr>
          <p:cNvPr id="18" name="TextBox 17"/>
          <p:cNvSpPr txBox="1"/>
          <p:nvPr/>
        </p:nvSpPr>
        <p:spPr>
          <a:xfrm>
            <a:off x="616016" y="5308709"/>
            <a:ext cx="2519117" cy="577081"/>
          </a:xfrm>
          <a:prstGeom prst="rect">
            <a:avLst/>
          </a:prstGeom>
          <a:noFill/>
        </p:spPr>
        <p:txBody>
          <a:bodyPr wrap="square" rtlCol="0">
            <a:spAutoFit/>
          </a:bodyPr>
          <a:lstStyle/>
          <a:p>
            <a:r>
              <a:rPr lang="en-US" sz="1050" i="1" dirty="0" smtClean="0">
                <a:latin typeface="Gill Sans MT" panose="020B0502020104020203" pitchFamily="34" charset="0"/>
              </a:rPr>
              <a:t>Images of the Contoocook Depot (left) and the freight house (right) following the flood of 1936.  HHS collection.</a:t>
            </a:r>
            <a:endParaRPr lang="en-US" sz="1050" i="1" dirty="0">
              <a:latin typeface="Gill Sans MT" panose="020B0502020104020203" pitchFamily="34" charset="0"/>
            </a:endParaRPr>
          </a:p>
        </p:txBody>
      </p:sp>
    </p:spTree>
    <p:extLst>
      <p:ext uri="{BB962C8B-B14F-4D97-AF65-F5344CB8AC3E}">
        <p14:creationId xmlns:p14="http://schemas.microsoft.com/office/powerpoint/2010/main" val="15027813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02872" y="7014210"/>
            <a:ext cx="2422340" cy="457200"/>
            <a:chOff x="202872" y="7014210"/>
            <a:chExt cx="2422340" cy="457200"/>
          </a:xfrm>
        </p:grpSpPr>
        <p:sp>
          <p:nvSpPr>
            <p:cNvPr id="8" name="Title 1"/>
            <p:cNvSpPr txBox="1">
              <a:spLocks/>
            </p:cNvSpPr>
            <p:nvPr/>
          </p:nvSpPr>
          <p:spPr>
            <a:xfrm>
              <a:off x="577316" y="7090885"/>
              <a:ext cx="2047896" cy="380525"/>
            </a:xfrm>
            <a:prstGeom prst="rect">
              <a:avLst/>
            </a:prstGeom>
          </p:spPr>
          <p:txBody>
            <a:bodyPr vert="horz" lIns="91440" tIns="45720" rIns="91440" bIns="45720" rtlCol="0" anchor="b">
              <a:normAutofit/>
            </a:bodyPr>
            <a:lstStyle>
              <a:lvl1pPr algn="l" defTabSz="1005840" rtl="0" eaLnBrk="1" latinLnBrk="0" hangingPunct="1">
                <a:lnSpc>
                  <a:spcPct val="85000"/>
                </a:lnSpc>
                <a:spcBef>
                  <a:spcPct val="0"/>
                </a:spcBef>
                <a:buNone/>
                <a:defRPr sz="7260" kern="1200" spc="-55" baseline="0">
                  <a:solidFill>
                    <a:schemeClr val="tx1"/>
                  </a:solidFill>
                  <a:latin typeface="+mj-lt"/>
                  <a:ea typeface="+mj-ea"/>
                  <a:cs typeface="+mj-cs"/>
                </a:defRPr>
              </a:lvl1pPr>
            </a:lstStyle>
            <a:p>
              <a:r>
                <a:rPr lang="en-US" sz="1100" cap="small" dirty="0">
                  <a:latin typeface="Felix Titling" panose="04060505060202020A04" pitchFamily="82" charset="0"/>
                </a:rPr>
                <a:t>Hopkinton Historical Society</a:t>
              </a:r>
              <a:br>
                <a:rPr lang="en-US" sz="1100" cap="small" dirty="0">
                  <a:latin typeface="Felix Titling" panose="04060505060202020A04" pitchFamily="82" charset="0"/>
                </a:rPr>
              </a:br>
              <a:r>
                <a:rPr lang="en-US" sz="1050" i="1" dirty="0">
                  <a:latin typeface="Gill Sans MT" panose="020B0502020104020203" pitchFamily="34" charset="0"/>
                </a:rPr>
                <a:t>Celebrating Hopkinton History Since 1859</a:t>
              </a:r>
              <a:endParaRPr lang="en-US" sz="1100" i="1" dirty="0">
                <a:latin typeface="Gill Sans MT" panose="020B0502020104020203" pitchFamily="34"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72" y="7014210"/>
              <a:ext cx="374444" cy="457200"/>
            </a:xfrm>
            <a:prstGeom prst="rect">
              <a:avLst/>
            </a:prstGeom>
          </p:spPr>
        </p:pic>
      </p:grpSp>
      <p:sp>
        <p:nvSpPr>
          <p:cNvPr id="10" name="Title 1"/>
          <p:cNvSpPr txBox="1">
            <a:spLocks/>
          </p:cNvSpPr>
          <p:nvPr/>
        </p:nvSpPr>
        <p:spPr>
          <a:xfrm>
            <a:off x="783869" y="321851"/>
            <a:ext cx="7770114" cy="777240"/>
          </a:xfrm>
          <a:prstGeom prst="rect">
            <a:avLst/>
          </a:prstGeom>
        </p:spPr>
        <p:txBody>
          <a:bodyPr vert="horz" lIns="91440" tIns="45720" rIns="91440" bIns="45720" rtlCol="0" anchor="b">
            <a:normAutofit/>
          </a:bodyPr>
          <a:lstStyle>
            <a:lvl1pPr algn="l" defTabSz="1005840" rtl="0" eaLnBrk="1" latinLnBrk="0" hangingPunct="1">
              <a:lnSpc>
                <a:spcPct val="85000"/>
              </a:lnSpc>
              <a:spcBef>
                <a:spcPct val="0"/>
              </a:spcBef>
              <a:buNone/>
              <a:defRPr sz="7260" kern="1200" spc="-55" baseline="0">
                <a:solidFill>
                  <a:schemeClr val="tx1"/>
                </a:solidFill>
                <a:latin typeface="+mj-lt"/>
                <a:ea typeface="+mj-ea"/>
                <a:cs typeface="+mj-cs"/>
              </a:defRPr>
            </a:lvl1pPr>
          </a:lstStyle>
          <a:p>
            <a:r>
              <a:rPr lang="en-US" sz="2400" dirty="0" smtClean="0">
                <a:latin typeface="Bernard MT Condensed" panose="02050806060905020404" pitchFamily="18" charset="0"/>
              </a:rPr>
              <a:t>Stop #5b Contoocook Village: Disasters in the 1930s</a:t>
            </a:r>
            <a:br>
              <a:rPr lang="en-US" sz="2400" dirty="0" smtClean="0">
                <a:latin typeface="Bernard MT Condensed" panose="02050806060905020404" pitchFamily="18" charset="0"/>
              </a:rPr>
            </a:br>
            <a:r>
              <a:rPr lang="en-US" sz="2400" dirty="0">
                <a:latin typeface="Bernard MT Condensed" panose="02050806060905020404" pitchFamily="18" charset="0"/>
              </a:rPr>
              <a:t>Municipal Parking Lot adjacent to 44 Cedar St.</a:t>
            </a:r>
          </a:p>
        </p:txBody>
      </p:sp>
      <p:sp>
        <p:nvSpPr>
          <p:cNvPr id="12" name="TextBox 11"/>
          <p:cNvSpPr txBox="1"/>
          <p:nvPr/>
        </p:nvSpPr>
        <p:spPr>
          <a:xfrm>
            <a:off x="783868" y="1053200"/>
            <a:ext cx="4702531" cy="415498"/>
          </a:xfrm>
          <a:prstGeom prst="rect">
            <a:avLst/>
          </a:prstGeom>
          <a:noFill/>
        </p:spPr>
        <p:txBody>
          <a:bodyPr wrap="square" rtlCol="0">
            <a:spAutoFit/>
          </a:bodyPr>
          <a:lstStyle/>
          <a:p>
            <a:r>
              <a:rPr lang="en-US" sz="1050" i="1" dirty="0" smtClean="0">
                <a:latin typeface="Gill Sans MT" panose="020B0502020104020203" pitchFamily="34" charset="0"/>
              </a:rPr>
              <a:t>For Stops 5a-5d, park in the Municipal Parking Lot adjacent to 44 Cedar St.  If you’d like, you can get out of your car and explore the different stops in Contoocook Village on foot.</a:t>
            </a:r>
            <a:endParaRPr lang="en-US" sz="1050" i="1" dirty="0">
              <a:latin typeface="Gill Sans MT" panose="020B0502020104020203"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399" y="4326626"/>
            <a:ext cx="3853627" cy="2194560"/>
          </a:xfrm>
          <a:prstGeom prst="rect">
            <a:avLst/>
          </a:prstGeom>
        </p:spPr>
      </p:pic>
      <p:sp>
        <p:nvSpPr>
          <p:cNvPr id="17" name="TextBox 16"/>
          <p:cNvSpPr txBox="1"/>
          <p:nvPr/>
        </p:nvSpPr>
        <p:spPr>
          <a:xfrm>
            <a:off x="905381" y="2144355"/>
            <a:ext cx="3628118" cy="830997"/>
          </a:xfrm>
          <a:prstGeom prst="rect">
            <a:avLst/>
          </a:prstGeom>
          <a:noFill/>
        </p:spPr>
        <p:txBody>
          <a:bodyPr wrap="square" rtlCol="0">
            <a:spAutoFit/>
          </a:bodyPr>
          <a:lstStyle/>
          <a:p>
            <a:r>
              <a:rPr lang="en-US" sz="1200" dirty="0">
                <a:latin typeface="Gill Sans MT" panose="020B0502020104020203" pitchFamily="34" charset="0"/>
                <a:ea typeface="Calibri" panose="020F0502020204030204" pitchFamily="34" charset="0"/>
                <a:cs typeface="Times New Roman" panose="02020603050405020304" pitchFamily="18" charset="0"/>
              </a:rPr>
              <a:t>One of the businesses which suffered extensive damage from the flood of 1936 was the </a:t>
            </a:r>
            <a:r>
              <a:rPr lang="en-US" sz="1200" dirty="0" smtClean="0">
                <a:latin typeface="Gill Sans MT" panose="020B0502020104020203" pitchFamily="34" charset="0"/>
                <a:ea typeface="Calibri" panose="020F0502020204030204" pitchFamily="34" charset="0"/>
                <a:cs typeface="Times New Roman" panose="02020603050405020304" pitchFamily="18" charset="0"/>
              </a:rPr>
              <a:t>Nelson </a:t>
            </a:r>
            <a:r>
              <a:rPr lang="en-US" sz="1200" dirty="0">
                <a:latin typeface="Gill Sans MT" panose="020B0502020104020203" pitchFamily="34" charset="0"/>
                <a:ea typeface="Calibri" panose="020F0502020204030204" pitchFamily="34" charset="0"/>
                <a:cs typeface="Times New Roman" panose="02020603050405020304" pitchFamily="18" charset="0"/>
              </a:rPr>
              <a:t>Grain </a:t>
            </a:r>
            <a:r>
              <a:rPr lang="en-US" sz="1200" dirty="0" smtClean="0">
                <a:latin typeface="Gill Sans MT" panose="020B0502020104020203" pitchFamily="34" charset="0"/>
                <a:ea typeface="Calibri" panose="020F0502020204030204" pitchFamily="34" charset="0"/>
                <a:cs typeface="Times New Roman" panose="02020603050405020304" pitchFamily="18" charset="0"/>
              </a:rPr>
              <a:t>Mill, which was sheared in half.  Also visible in the photos is the damage to the railroad tracks.  HHS collection.</a:t>
            </a:r>
            <a:endParaRPr lang="en-US" sz="1200" dirty="0">
              <a:latin typeface="Gill Sans MT" panose="020B0502020104020203" pitchFamily="34" charset="0"/>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5064" y="1526062"/>
            <a:ext cx="4374962" cy="2560320"/>
          </a:xfrm>
          <a:prstGeom prst="rect">
            <a:avLst/>
          </a:prstGeom>
        </p:spPr>
      </p:pic>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b="12511"/>
          <a:stretch/>
        </p:blipFill>
        <p:spPr>
          <a:xfrm>
            <a:off x="783868" y="4326626"/>
            <a:ext cx="4372467" cy="2194560"/>
          </a:xfrm>
          <a:prstGeom prst="rect">
            <a:avLst/>
          </a:prstGeom>
        </p:spPr>
      </p:pic>
      <p:sp>
        <p:nvSpPr>
          <p:cNvPr id="21" name="TextBox 20"/>
          <p:cNvSpPr txBox="1"/>
          <p:nvPr/>
        </p:nvSpPr>
        <p:spPr>
          <a:xfrm>
            <a:off x="712875" y="6552119"/>
            <a:ext cx="3628118" cy="253916"/>
          </a:xfrm>
          <a:prstGeom prst="rect">
            <a:avLst/>
          </a:prstGeom>
          <a:noFill/>
        </p:spPr>
        <p:txBody>
          <a:bodyPr wrap="square" rtlCol="0">
            <a:spAutoFit/>
          </a:bodyPr>
          <a:lstStyle/>
          <a:p>
            <a:r>
              <a:rPr lang="en-US" sz="1050" i="1" dirty="0" smtClean="0">
                <a:latin typeface="Gill Sans MT" panose="020B0502020104020203" pitchFamily="34" charset="0"/>
                <a:ea typeface="Calibri" panose="020F0502020204030204" pitchFamily="34" charset="0"/>
                <a:cs typeface="Times New Roman" panose="02020603050405020304" pitchFamily="18" charset="0"/>
              </a:rPr>
              <a:t>All images HHS collection.</a:t>
            </a:r>
            <a:endParaRPr lang="en-US" sz="1050" i="1" dirty="0">
              <a:latin typeface="Gill Sans MT" panose="020B0502020104020203" pitchFamily="34" charset="0"/>
            </a:endParaRPr>
          </a:p>
        </p:txBody>
      </p:sp>
    </p:spTree>
    <p:extLst>
      <p:ext uri="{BB962C8B-B14F-4D97-AF65-F5344CB8AC3E}">
        <p14:creationId xmlns:p14="http://schemas.microsoft.com/office/powerpoint/2010/main" val="9723276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02872" y="7014210"/>
            <a:ext cx="2422340" cy="457200"/>
            <a:chOff x="202872" y="7014210"/>
            <a:chExt cx="2422340" cy="457200"/>
          </a:xfrm>
        </p:grpSpPr>
        <p:sp>
          <p:nvSpPr>
            <p:cNvPr id="10" name="Title 1"/>
            <p:cNvSpPr txBox="1">
              <a:spLocks/>
            </p:cNvSpPr>
            <p:nvPr/>
          </p:nvSpPr>
          <p:spPr>
            <a:xfrm>
              <a:off x="577316" y="7090885"/>
              <a:ext cx="2047896" cy="380525"/>
            </a:xfrm>
            <a:prstGeom prst="rect">
              <a:avLst/>
            </a:prstGeom>
          </p:spPr>
          <p:txBody>
            <a:bodyPr vert="horz" lIns="91440" tIns="45720" rIns="91440" bIns="45720" rtlCol="0" anchor="b">
              <a:normAutofit/>
            </a:bodyPr>
            <a:lstStyle>
              <a:lvl1pPr algn="l" defTabSz="1005840" rtl="0" eaLnBrk="1" latinLnBrk="0" hangingPunct="1">
                <a:lnSpc>
                  <a:spcPct val="85000"/>
                </a:lnSpc>
                <a:spcBef>
                  <a:spcPct val="0"/>
                </a:spcBef>
                <a:buNone/>
                <a:defRPr sz="7260" kern="1200" spc="-55" baseline="0">
                  <a:solidFill>
                    <a:schemeClr val="tx1"/>
                  </a:solidFill>
                  <a:latin typeface="+mj-lt"/>
                  <a:ea typeface="+mj-ea"/>
                  <a:cs typeface="+mj-cs"/>
                </a:defRPr>
              </a:lvl1pPr>
            </a:lstStyle>
            <a:p>
              <a:r>
                <a:rPr lang="en-US" sz="1100" cap="small" dirty="0">
                  <a:latin typeface="Felix Titling" panose="04060505060202020A04" pitchFamily="82" charset="0"/>
                </a:rPr>
                <a:t>Hopkinton Historical Society</a:t>
              </a:r>
              <a:br>
                <a:rPr lang="en-US" sz="1100" cap="small" dirty="0">
                  <a:latin typeface="Felix Titling" panose="04060505060202020A04" pitchFamily="82" charset="0"/>
                </a:rPr>
              </a:br>
              <a:r>
                <a:rPr lang="en-US" sz="1050" i="1" dirty="0">
                  <a:latin typeface="Gill Sans MT" panose="020B0502020104020203" pitchFamily="34" charset="0"/>
                </a:rPr>
                <a:t>Celebrating Hopkinton History Since 1859</a:t>
              </a:r>
              <a:endParaRPr lang="en-US" sz="1100" i="1" dirty="0">
                <a:latin typeface="Gill Sans MT" panose="020B0502020104020203" pitchFamily="34" charset="0"/>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72" y="7014210"/>
              <a:ext cx="374444" cy="457200"/>
            </a:xfrm>
            <a:prstGeom prst="rect">
              <a:avLst/>
            </a:prstGeom>
          </p:spPr>
        </p:pic>
      </p:grpSp>
      <p:sp>
        <p:nvSpPr>
          <p:cNvPr id="3" name="TextBox 2"/>
          <p:cNvSpPr txBox="1"/>
          <p:nvPr/>
        </p:nvSpPr>
        <p:spPr>
          <a:xfrm rot="10800000" flipV="1">
            <a:off x="5755083" y="1659280"/>
            <a:ext cx="3364771" cy="5078313"/>
          </a:xfrm>
          <a:prstGeom prst="rect">
            <a:avLst/>
          </a:prstGeom>
          <a:noFill/>
        </p:spPr>
        <p:txBody>
          <a:bodyPr wrap="square" rtlCol="0">
            <a:spAutoFit/>
          </a:bodyPr>
          <a:lstStyle/>
          <a:p>
            <a:pPr indent="233363"/>
            <a:r>
              <a:rPr lang="en-US" sz="1200" dirty="0" smtClean="0">
                <a:latin typeface="Gill Sans MT" panose="020B0502020104020203" pitchFamily="34" charset="0"/>
              </a:rPr>
              <a:t>The 1840s saw an explosion of railroads in New Hampshire as multiple lines competed to be the first to connect new markets.  Many Hopkinton residents were opposed.  In 1844, several years before there was any prospect of a railroad going through the town, Hopkinton’s elected representatives to the General Court were opposed to the railroad and its use of eminent domain (the right of the government to take private property, or allow it to be taken, for public uses).</a:t>
            </a:r>
          </a:p>
          <a:p>
            <a:pPr indent="233363"/>
            <a:r>
              <a:rPr lang="en-US" sz="1200" dirty="0" smtClean="0">
                <a:latin typeface="Gill Sans MT" panose="020B0502020104020203" pitchFamily="34" charset="0"/>
              </a:rPr>
              <a:t>Less than five years later, opinions in Hopkinton had changed.  Townspeople were caught up in “railroad fever” and had invested heavily in railroad companies.  Yet when assessments were placed upon the original stock for the completion of the enterprise, many investors merely wanted to be rid of their obligations.  In his book, </a:t>
            </a:r>
            <a:r>
              <a:rPr lang="en-US" sz="1200" i="1" dirty="0" smtClean="0">
                <a:latin typeface="Gill Sans MT" panose="020B0502020104020203" pitchFamily="34" charset="0"/>
              </a:rPr>
              <a:t>Life &amp; Times in Hopkinton, N.H</a:t>
            </a:r>
            <a:r>
              <a:rPr lang="en-US" sz="1200" dirty="0" smtClean="0">
                <a:latin typeface="Gill Sans MT" panose="020B0502020104020203" pitchFamily="34" charset="0"/>
              </a:rPr>
              <a:t>., C.C. Lord states, “…many people made heavy sacrifices.  The aggregate loss to Hopkinton residents was very large.  Many thousands of dollars were the cost of a blind zeal…”</a:t>
            </a:r>
          </a:p>
          <a:p>
            <a:pPr indent="233363"/>
            <a:r>
              <a:rPr lang="en-US" sz="1200" dirty="0" smtClean="0">
                <a:latin typeface="Gill Sans MT" panose="020B0502020104020203" pitchFamily="34" charset="0"/>
              </a:rPr>
              <a:t>In addition, local people who supplied furnishings for the road and labor suffered losses when they were paid in stock, which later became worthless.</a:t>
            </a:r>
            <a:endParaRPr lang="en-US" sz="1200" dirty="0">
              <a:latin typeface="Gill Sans MT" panose="020B0502020104020203" pitchFamily="34" charset="0"/>
            </a:endParaRPr>
          </a:p>
        </p:txBody>
      </p:sp>
      <p:grpSp>
        <p:nvGrpSpPr>
          <p:cNvPr id="2" name="Group 1"/>
          <p:cNvGrpSpPr/>
          <p:nvPr/>
        </p:nvGrpSpPr>
        <p:grpSpPr>
          <a:xfrm>
            <a:off x="911328" y="2663630"/>
            <a:ext cx="4349368" cy="3254352"/>
            <a:chOff x="736982" y="2216998"/>
            <a:chExt cx="4349368" cy="3254352"/>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826" y="2216998"/>
              <a:ext cx="4324524" cy="2838854"/>
            </a:xfrm>
            <a:prstGeom prst="rect">
              <a:avLst/>
            </a:prstGeom>
          </p:spPr>
        </p:pic>
        <p:sp>
          <p:nvSpPr>
            <p:cNvPr id="12" name="TextBox 11"/>
            <p:cNvSpPr txBox="1"/>
            <p:nvPr/>
          </p:nvSpPr>
          <p:spPr>
            <a:xfrm>
              <a:off x="736982" y="5055852"/>
              <a:ext cx="3909902" cy="415498"/>
            </a:xfrm>
            <a:prstGeom prst="rect">
              <a:avLst/>
            </a:prstGeom>
            <a:noFill/>
          </p:spPr>
          <p:txBody>
            <a:bodyPr wrap="square" rtlCol="0">
              <a:spAutoFit/>
            </a:bodyPr>
            <a:lstStyle/>
            <a:p>
              <a:r>
                <a:rPr lang="en-US" sz="1050" i="1" dirty="0" smtClean="0">
                  <a:latin typeface="Gill Sans MT" panose="020B0502020104020203" pitchFamily="34" charset="0"/>
                </a:rPr>
                <a:t>Image of 1849 assessment on Concord and Claremont Railroad investors requesting payment of 30% assessment.  HHS collection.</a:t>
              </a:r>
              <a:endParaRPr lang="en-US" sz="1050" i="1" dirty="0">
                <a:latin typeface="Gill Sans MT" panose="020B0502020104020203" pitchFamily="34" charset="0"/>
              </a:endParaRPr>
            </a:p>
          </p:txBody>
        </p:sp>
      </p:grpSp>
      <p:sp>
        <p:nvSpPr>
          <p:cNvPr id="14" name="Title 1"/>
          <p:cNvSpPr>
            <a:spLocks noGrp="1"/>
          </p:cNvSpPr>
          <p:nvPr>
            <p:ph type="ctrTitle"/>
          </p:nvPr>
        </p:nvSpPr>
        <p:spPr>
          <a:xfrm>
            <a:off x="761827" y="376040"/>
            <a:ext cx="7770114" cy="777240"/>
          </a:xfrm>
        </p:spPr>
        <p:txBody>
          <a:bodyPr>
            <a:normAutofit/>
          </a:bodyPr>
          <a:lstStyle/>
          <a:p>
            <a:r>
              <a:rPr lang="en-US" sz="2400" dirty="0">
                <a:latin typeface="Bernard MT Condensed" panose="02050806060905020404" pitchFamily="18" charset="0"/>
              </a:rPr>
              <a:t>Stop </a:t>
            </a:r>
            <a:r>
              <a:rPr lang="en-US" sz="2400" dirty="0" smtClean="0">
                <a:latin typeface="Bernard MT Condensed" panose="02050806060905020404" pitchFamily="18" charset="0"/>
              </a:rPr>
              <a:t>#5c Owners and Investors</a:t>
            </a:r>
            <a:br>
              <a:rPr lang="en-US" sz="2400" dirty="0" smtClean="0">
                <a:latin typeface="Bernard MT Condensed" panose="02050806060905020404" pitchFamily="18" charset="0"/>
              </a:rPr>
            </a:br>
            <a:r>
              <a:rPr lang="en-US" sz="2400" dirty="0">
                <a:latin typeface="Bernard MT Condensed" panose="02050806060905020404" pitchFamily="18" charset="0"/>
              </a:rPr>
              <a:t>Municipal Parking Lot adjacent to 44 Cedar St</a:t>
            </a:r>
            <a:r>
              <a:rPr lang="en-US" sz="2400" dirty="0" smtClean="0">
                <a:latin typeface="Bernard MT Condensed" panose="02050806060905020404" pitchFamily="18" charset="0"/>
              </a:rPr>
              <a:t>.</a:t>
            </a:r>
            <a:endParaRPr lang="en-US" sz="2400" dirty="0">
              <a:latin typeface="Bernard MT Condensed" panose="02050806060905020404" pitchFamily="18" charset="0"/>
            </a:endParaRPr>
          </a:p>
        </p:txBody>
      </p:sp>
      <p:sp>
        <p:nvSpPr>
          <p:cNvPr id="13" name="TextBox 12"/>
          <p:cNvSpPr txBox="1"/>
          <p:nvPr/>
        </p:nvSpPr>
        <p:spPr>
          <a:xfrm>
            <a:off x="761826" y="1075229"/>
            <a:ext cx="4648373" cy="415498"/>
          </a:xfrm>
          <a:prstGeom prst="rect">
            <a:avLst/>
          </a:prstGeom>
          <a:noFill/>
        </p:spPr>
        <p:txBody>
          <a:bodyPr wrap="square" rtlCol="0">
            <a:spAutoFit/>
          </a:bodyPr>
          <a:lstStyle/>
          <a:p>
            <a:r>
              <a:rPr lang="en-US" sz="1050" i="1" dirty="0" smtClean="0">
                <a:latin typeface="Gill Sans MT" panose="020B0502020104020203" pitchFamily="34" charset="0"/>
              </a:rPr>
              <a:t>For Stops 5a-5d, park in the Municipal Parking Lot adjacent to 44 Cedar St.  If you’d like, you can get out of your car and explore the different stops in Contoocook Village on foot.</a:t>
            </a:r>
            <a:endParaRPr lang="en-US" sz="1050" i="1" dirty="0">
              <a:latin typeface="Gill Sans MT" panose="020B0502020104020203" pitchFamily="34" charset="0"/>
            </a:endParaRPr>
          </a:p>
        </p:txBody>
      </p:sp>
    </p:spTree>
    <p:extLst>
      <p:ext uri="{BB962C8B-B14F-4D97-AF65-F5344CB8AC3E}">
        <p14:creationId xmlns:p14="http://schemas.microsoft.com/office/powerpoint/2010/main" val="3971834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5769" y="355322"/>
            <a:ext cx="8941156" cy="777240"/>
          </a:xfrm>
        </p:spPr>
        <p:txBody>
          <a:bodyPr>
            <a:normAutofit/>
          </a:bodyPr>
          <a:lstStyle/>
          <a:p>
            <a:r>
              <a:rPr lang="en-US" sz="2400" dirty="0">
                <a:latin typeface="Bernard MT Condensed" panose="02050806060905020404" pitchFamily="18" charset="0"/>
              </a:rPr>
              <a:t>Stop </a:t>
            </a:r>
            <a:r>
              <a:rPr lang="en-US" sz="2400" dirty="0" smtClean="0">
                <a:latin typeface="Bernard MT Condensed" panose="02050806060905020404" pitchFamily="18" charset="0"/>
              </a:rPr>
              <a:t>#5d Incorporation </a:t>
            </a:r>
            <a:r>
              <a:rPr lang="en-US" sz="2400" dirty="0">
                <a:latin typeface="Bernard MT Condensed" panose="02050806060905020404" pitchFamily="18" charset="0"/>
              </a:rPr>
              <a:t>of the Contoocook Valley </a:t>
            </a:r>
            <a:r>
              <a:rPr lang="en-US" sz="2400" dirty="0" smtClean="0">
                <a:latin typeface="Bernard MT Condensed" panose="02050806060905020404" pitchFamily="18" charset="0"/>
              </a:rPr>
              <a:t>Railroad</a:t>
            </a:r>
            <a:r>
              <a:rPr lang="en-US" sz="2400" dirty="0">
                <a:latin typeface="Bernard MT Condensed" panose="02050806060905020404" pitchFamily="18" charset="0"/>
              </a:rPr>
              <a:t>, 1849</a:t>
            </a:r>
            <a:br>
              <a:rPr lang="en-US" sz="2400" dirty="0">
                <a:latin typeface="Bernard MT Condensed" panose="02050806060905020404" pitchFamily="18" charset="0"/>
              </a:rPr>
            </a:br>
            <a:r>
              <a:rPr lang="en-US" sz="2400" dirty="0">
                <a:latin typeface="Bernard MT Condensed" panose="02050806060905020404" pitchFamily="18" charset="0"/>
              </a:rPr>
              <a:t>Municipal Parking Lot adjacent to 44 Cedar St</a:t>
            </a:r>
            <a:r>
              <a:rPr lang="en-US" sz="2400" dirty="0" smtClean="0">
                <a:latin typeface="Bernard MT Condensed" panose="02050806060905020404" pitchFamily="18" charset="0"/>
              </a:rPr>
              <a:t>.</a:t>
            </a:r>
            <a:endParaRPr lang="en-US" sz="2400" dirty="0">
              <a:latin typeface="Bernard MT Condensed" panose="020508060609050204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1450" y="1409926"/>
            <a:ext cx="1460964" cy="219456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5934" y="3897867"/>
            <a:ext cx="4116480" cy="3383280"/>
          </a:xfrm>
          <a:prstGeom prst="rect">
            <a:avLst/>
          </a:prstGeom>
        </p:spPr>
      </p:pic>
      <p:sp>
        <p:nvSpPr>
          <p:cNvPr id="8" name="Text Box 2"/>
          <p:cNvSpPr txBox="1">
            <a:spLocks noChangeArrowheads="1"/>
          </p:cNvSpPr>
          <p:nvPr/>
        </p:nvSpPr>
        <p:spPr bwMode="auto">
          <a:xfrm>
            <a:off x="783869" y="1913759"/>
            <a:ext cx="4074968" cy="4893647"/>
          </a:xfrm>
          <a:prstGeom prst="rect">
            <a:avLst/>
          </a:prstGeom>
          <a:noFill/>
          <a:ln w="9525">
            <a:noFill/>
            <a:miter lim="800000"/>
            <a:headEnd/>
            <a:tailEnd/>
          </a:ln>
        </p:spPr>
        <p:txBody>
          <a:bodyPr rot="0" vert="horz" wrap="square" lIns="91440" tIns="45720" rIns="91440" bIns="45720" anchor="t" anchorCtr="0">
            <a:spAutoFit/>
          </a:bodyPr>
          <a:lstStyle/>
          <a:p>
            <a:pPr marR="0" indent="228600">
              <a:spcBef>
                <a:spcPts val="0"/>
              </a:spcBef>
            </a:pPr>
            <a:r>
              <a:rPr lang="en-US" sz="1200" dirty="0" smtClean="0">
                <a:effectLst/>
                <a:latin typeface="Gill Sans MT" panose="020B0502020104020203" pitchFamily="34" charset="0"/>
                <a:ea typeface="Calibri" panose="020F0502020204030204" pitchFamily="34" charset="0"/>
                <a:cs typeface="Times New Roman" panose="02020603050405020304" pitchFamily="18" charset="0"/>
              </a:rPr>
              <a:t>Among </a:t>
            </a:r>
            <a:r>
              <a:rPr lang="en-US" sz="1200" dirty="0">
                <a:effectLst/>
                <a:latin typeface="Gill Sans MT" panose="020B0502020104020203" pitchFamily="34" charset="0"/>
                <a:ea typeface="Calibri" panose="020F0502020204030204" pitchFamily="34" charset="0"/>
                <a:cs typeface="Times New Roman" panose="02020603050405020304" pitchFamily="18" charset="0"/>
              </a:rPr>
              <a:t>the Society’s rarely examined documents is the incorporation document for the Contoocook Valley </a:t>
            </a:r>
            <a:r>
              <a:rPr lang="en-US" sz="1200" dirty="0" smtClean="0">
                <a:effectLst/>
                <a:latin typeface="Gill Sans MT" panose="020B0502020104020203" pitchFamily="34" charset="0"/>
                <a:ea typeface="Calibri" panose="020F0502020204030204" pitchFamily="34" charset="0"/>
                <a:cs typeface="Times New Roman" panose="02020603050405020304" pitchFamily="18" charset="0"/>
              </a:rPr>
              <a:t>Railroad</a:t>
            </a:r>
            <a:r>
              <a:rPr lang="en-US" sz="1200" dirty="0">
                <a:effectLst/>
                <a:latin typeface="Gill Sans MT" panose="020B0502020104020203" pitchFamily="34" charset="0"/>
                <a:ea typeface="Calibri" panose="020F0502020204030204" pitchFamily="34" charset="0"/>
                <a:cs typeface="Times New Roman" panose="02020603050405020304" pitchFamily="18" charset="0"/>
              </a:rPr>
              <a:t>.  A small booklet, it starts with an enactment by the New Hampshire Senate and House, that Hamilton Perkins and 17 other men are made the “body corporate by the name of the Contoocook Valley Railroad.”  It authorizes them to “locate, build, and maintain a railroad not exceeding six rods in width, with necessary additions for cuttings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R="0" indent="228600">
              <a:spcBef>
                <a:spcPts val="0"/>
              </a:spcBef>
            </a:pPr>
            <a:r>
              <a:rPr lang="en-US" sz="1200" dirty="0" smtClean="0">
                <a:effectLst/>
                <a:latin typeface="Gill Sans MT" panose="020B0502020104020203" pitchFamily="34" charset="0"/>
                <a:ea typeface="Calibri" panose="020F0502020204030204" pitchFamily="34" charset="0"/>
                <a:cs typeface="Calibri" panose="020F0502020204030204" pitchFamily="34" charset="0"/>
              </a:rPr>
              <a:t>Hamilton </a:t>
            </a:r>
            <a:r>
              <a:rPr lang="en-US" sz="1200" dirty="0">
                <a:effectLst/>
                <a:latin typeface="Gill Sans MT" panose="020B0502020104020203" pitchFamily="34" charset="0"/>
                <a:ea typeface="Calibri" panose="020F0502020204030204" pitchFamily="34" charset="0"/>
                <a:cs typeface="Calibri" panose="020F0502020204030204" pitchFamily="34" charset="0"/>
              </a:rPr>
              <a:t>Eliot Perkins (</a:t>
            </a:r>
            <a:r>
              <a:rPr lang="en-US" sz="1200" dirty="0" smtClean="0">
                <a:effectLst/>
                <a:latin typeface="Gill Sans MT" panose="020B0502020104020203" pitchFamily="34" charset="0"/>
                <a:ea typeface="Calibri" panose="020F0502020204030204" pitchFamily="34" charset="0"/>
                <a:cs typeface="Calibri" panose="020F0502020204030204" pitchFamily="34" charset="0"/>
              </a:rPr>
              <a:t>1806-1880) </a:t>
            </a:r>
            <a:r>
              <a:rPr lang="en-US" sz="1200" dirty="0">
                <a:effectLst/>
                <a:latin typeface="Gill Sans MT" panose="020B0502020104020203" pitchFamily="34" charset="0"/>
                <a:ea typeface="Calibri" panose="020F0502020204030204" pitchFamily="34" charset="0"/>
                <a:cs typeface="Calibri" panose="020F0502020204030204" pitchFamily="34" charset="0"/>
              </a:rPr>
              <a:t>lived at what we call Perkins Manor, in that part of Contoocook Village center that forms the V between Park Ave. and Kearsarge Ave.  (Hamilton’s father, Roger Eliot Perkins, came to Contoocook from Salem, Mass.; he built Perkins Manor around 1825.)  Hamilton also resided in Boston, where he owned </a:t>
            </a:r>
            <a:r>
              <a:rPr lang="en-US" sz="1200" dirty="0">
                <a:effectLst/>
                <a:latin typeface="Gill Sans MT" panose="020B0502020104020203" pitchFamily="34" charset="0"/>
                <a:ea typeface="Times New Roman" panose="02020603050405020304" pitchFamily="18" charset="0"/>
                <a:cs typeface="Calibri" panose="020F0502020204030204" pitchFamily="34" charset="0"/>
              </a:rPr>
              <a:t>several ships and was engaged in the Africa trade.  In Contoocook, Hamilton owned several mills along the river; he was also postmaster, a well-respected Concord lawyer, and had considerable wealth and real estate.   For Perkins, the railroad may have seemed like a perfect solution to a business problem.  As a mill owner and a shipper, trains would provide a way of getting products of his trade to markets.  The train project was funded by bonds; local citizens purchased $100 bonds expecting a return on their investments.  Eminent domain laws – the expropriation of private property for public use – were being tested in the acquisition of land for tracks.</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p:txBody>
      </p:sp>
      <p:grpSp>
        <p:nvGrpSpPr>
          <p:cNvPr id="9" name="Group 8"/>
          <p:cNvGrpSpPr/>
          <p:nvPr/>
        </p:nvGrpSpPr>
        <p:grpSpPr>
          <a:xfrm>
            <a:off x="202872" y="7014210"/>
            <a:ext cx="2422340" cy="457200"/>
            <a:chOff x="202872" y="7014210"/>
            <a:chExt cx="2422340" cy="457200"/>
          </a:xfrm>
        </p:grpSpPr>
        <p:sp>
          <p:nvSpPr>
            <p:cNvPr id="10" name="Title 1"/>
            <p:cNvSpPr txBox="1">
              <a:spLocks/>
            </p:cNvSpPr>
            <p:nvPr/>
          </p:nvSpPr>
          <p:spPr>
            <a:xfrm>
              <a:off x="577316" y="7090885"/>
              <a:ext cx="2047896" cy="380525"/>
            </a:xfrm>
            <a:prstGeom prst="rect">
              <a:avLst/>
            </a:prstGeom>
          </p:spPr>
          <p:txBody>
            <a:bodyPr vert="horz" lIns="91440" tIns="45720" rIns="91440" bIns="45720" rtlCol="0" anchor="b">
              <a:normAutofit/>
            </a:bodyPr>
            <a:lstStyle>
              <a:lvl1pPr algn="l" defTabSz="1005840" rtl="0" eaLnBrk="1" latinLnBrk="0" hangingPunct="1">
                <a:lnSpc>
                  <a:spcPct val="85000"/>
                </a:lnSpc>
                <a:spcBef>
                  <a:spcPct val="0"/>
                </a:spcBef>
                <a:buNone/>
                <a:defRPr sz="7260" kern="1200" spc="-55" baseline="0">
                  <a:solidFill>
                    <a:schemeClr val="tx1"/>
                  </a:solidFill>
                  <a:latin typeface="+mj-lt"/>
                  <a:ea typeface="+mj-ea"/>
                  <a:cs typeface="+mj-cs"/>
                </a:defRPr>
              </a:lvl1pPr>
            </a:lstStyle>
            <a:p>
              <a:r>
                <a:rPr lang="en-US" sz="1100" cap="small" dirty="0">
                  <a:latin typeface="Felix Titling" panose="04060505060202020A04" pitchFamily="82" charset="0"/>
                </a:rPr>
                <a:t>Hopkinton Historical Society</a:t>
              </a:r>
              <a:br>
                <a:rPr lang="en-US" sz="1100" cap="small" dirty="0">
                  <a:latin typeface="Felix Titling" panose="04060505060202020A04" pitchFamily="82" charset="0"/>
                </a:rPr>
              </a:br>
              <a:r>
                <a:rPr lang="en-US" sz="1050" i="1" dirty="0">
                  <a:latin typeface="Gill Sans MT" panose="020B0502020104020203" pitchFamily="34" charset="0"/>
                </a:rPr>
                <a:t>Celebrating Hopkinton History Since 1859</a:t>
              </a:r>
              <a:endParaRPr lang="en-US" sz="1100" i="1" dirty="0">
                <a:latin typeface="Gill Sans MT" panose="020B0502020104020203" pitchFamily="34"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872" y="7014210"/>
              <a:ext cx="374444" cy="457200"/>
            </a:xfrm>
            <a:prstGeom prst="rect">
              <a:avLst/>
            </a:prstGeom>
          </p:spPr>
        </p:pic>
      </p:grpSp>
      <p:sp>
        <p:nvSpPr>
          <p:cNvPr id="12" name="TextBox 11"/>
          <p:cNvSpPr txBox="1"/>
          <p:nvPr/>
        </p:nvSpPr>
        <p:spPr>
          <a:xfrm>
            <a:off x="783869" y="1053200"/>
            <a:ext cx="4445356" cy="577081"/>
          </a:xfrm>
          <a:prstGeom prst="rect">
            <a:avLst/>
          </a:prstGeom>
          <a:noFill/>
        </p:spPr>
        <p:txBody>
          <a:bodyPr wrap="square" rtlCol="0">
            <a:spAutoFit/>
          </a:bodyPr>
          <a:lstStyle/>
          <a:p>
            <a:r>
              <a:rPr lang="en-US" sz="1050" i="1" dirty="0" smtClean="0">
                <a:latin typeface="Gill Sans MT" panose="020B0502020104020203" pitchFamily="34" charset="0"/>
              </a:rPr>
              <a:t>For Stops 5a-5d, park in the Municipal Parking Lot adjacent to 44 Cedar St.  If you’d like, you can get out of your car and explore the different stops in Contoocook Village on foot.</a:t>
            </a:r>
            <a:endParaRPr lang="en-US" sz="1050" i="1" dirty="0">
              <a:latin typeface="Gill Sans MT" panose="020B0502020104020203" pitchFamily="34" charset="0"/>
            </a:endParaRPr>
          </a:p>
        </p:txBody>
      </p:sp>
      <p:sp>
        <p:nvSpPr>
          <p:cNvPr id="3" name="TextBox 2"/>
          <p:cNvSpPr txBox="1"/>
          <p:nvPr/>
        </p:nvSpPr>
        <p:spPr>
          <a:xfrm>
            <a:off x="5342522" y="1745278"/>
            <a:ext cx="2698928" cy="415498"/>
          </a:xfrm>
          <a:prstGeom prst="rect">
            <a:avLst/>
          </a:prstGeom>
          <a:noFill/>
        </p:spPr>
        <p:txBody>
          <a:bodyPr wrap="square" rtlCol="0">
            <a:spAutoFit/>
          </a:bodyPr>
          <a:lstStyle/>
          <a:p>
            <a:pPr algn="r"/>
            <a:r>
              <a:rPr lang="en-US" sz="1050" i="1" dirty="0" smtClean="0">
                <a:latin typeface="Gill Sans MT" panose="020B0502020104020203" pitchFamily="34" charset="0"/>
              </a:rPr>
              <a:t>Image of the cover of the By-Laws of the Contoocook Valley Rail Road.  HHS collection.</a:t>
            </a:r>
            <a:endParaRPr lang="en-US" sz="1050" i="1" dirty="0">
              <a:latin typeface="Gill Sans MT" panose="020B0502020104020203" pitchFamily="34" charset="0"/>
            </a:endParaRPr>
          </a:p>
        </p:txBody>
      </p:sp>
      <p:sp>
        <p:nvSpPr>
          <p:cNvPr id="13" name="TextBox 12"/>
          <p:cNvSpPr txBox="1"/>
          <p:nvPr/>
        </p:nvSpPr>
        <p:spPr>
          <a:xfrm>
            <a:off x="5339949" y="3315945"/>
            <a:ext cx="2642280" cy="577081"/>
          </a:xfrm>
          <a:prstGeom prst="rect">
            <a:avLst/>
          </a:prstGeom>
          <a:noFill/>
        </p:spPr>
        <p:txBody>
          <a:bodyPr wrap="square" rtlCol="0">
            <a:spAutoFit/>
          </a:bodyPr>
          <a:lstStyle/>
          <a:p>
            <a:r>
              <a:rPr lang="en-US" sz="1050" i="1" dirty="0" smtClean="0">
                <a:latin typeface="Gill Sans MT" panose="020B0502020104020203" pitchFamily="34" charset="0"/>
              </a:rPr>
              <a:t>Image of the Contoocook Valley Railroad bond, which offered investors $4 for every $100 bond purchase.  HHS collection.</a:t>
            </a:r>
            <a:endParaRPr lang="en-US" sz="1050" i="1" dirty="0">
              <a:latin typeface="Gill Sans MT" panose="020B0502020104020203" pitchFamily="34" charset="0"/>
            </a:endParaRPr>
          </a:p>
        </p:txBody>
      </p:sp>
    </p:spTree>
    <p:extLst>
      <p:ext uri="{BB962C8B-B14F-4D97-AF65-F5344CB8AC3E}">
        <p14:creationId xmlns:p14="http://schemas.microsoft.com/office/powerpoint/2010/main" val="28441679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5768" y="355322"/>
            <a:ext cx="8965251" cy="778154"/>
          </a:xfrm>
        </p:spPr>
        <p:txBody>
          <a:bodyPr>
            <a:normAutofit/>
          </a:bodyPr>
          <a:lstStyle/>
          <a:p>
            <a:r>
              <a:rPr lang="en-US" sz="2400" dirty="0">
                <a:latin typeface="Bernard MT Condensed" panose="02050806060905020404" pitchFamily="18" charset="0"/>
              </a:rPr>
              <a:t>Stop </a:t>
            </a:r>
            <a:r>
              <a:rPr lang="en-US" sz="2400" dirty="0" smtClean="0">
                <a:latin typeface="Bernard MT Condensed" panose="02050806060905020404" pitchFamily="18" charset="0"/>
              </a:rPr>
              <a:t>#5d Perkins Manor, Home of Hamilton Eliot Perkins</a:t>
            </a:r>
            <a:r>
              <a:rPr lang="en-US" sz="2400" dirty="0">
                <a:latin typeface="Bernard MT Condensed" panose="02050806060905020404" pitchFamily="18" charset="0"/>
              </a:rPr>
              <a:t/>
            </a:r>
            <a:br>
              <a:rPr lang="en-US" sz="2400" dirty="0">
                <a:latin typeface="Bernard MT Condensed" panose="02050806060905020404" pitchFamily="18" charset="0"/>
              </a:rPr>
            </a:br>
            <a:r>
              <a:rPr lang="en-US" sz="2400" dirty="0">
                <a:latin typeface="Bernard MT Condensed" panose="02050806060905020404" pitchFamily="18" charset="0"/>
              </a:rPr>
              <a:t>Municipal Parking Lot adjacent to 44 Cedar St.</a:t>
            </a:r>
          </a:p>
        </p:txBody>
      </p:sp>
      <p:grpSp>
        <p:nvGrpSpPr>
          <p:cNvPr id="4" name="Group 3"/>
          <p:cNvGrpSpPr/>
          <p:nvPr/>
        </p:nvGrpSpPr>
        <p:grpSpPr>
          <a:xfrm>
            <a:off x="202872" y="7014210"/>
            <a:ext cx="2422340" cy="457200"/>
            <a:chOff x="202872" y="7014210"/>
            <a:chExt cx="2422340" cy="457200"/>
          </a:xfrm>
        </p:grpSpPr>
        <p:sp>
          <p:nvSpPr>
            <p:cNvPr id="6" name="Title 1"/>
            <p:cNvSpPr txBox="1">
              <a:spLocks/>
            </p:cNvSpPr>
            <p:nvPr/>
          </p:nvSpPr>
          <p:spPr>
            <a:xfrm>
              <a:off x="577316" y="7090885"/>
              <a:ext cx="2047896" cy="380525"/>
            </a:xfrm>
            <a:prstGeom prst="rect">
              <a:avLst/>
            </a:prstGeom>
          </p:spPr>
          <p:txBody>
            <a:bodyPr vert="horz" lIns="91440" tIns="45720" rIns="91440" bIns="45720" rtlCol="0" anchor="b">
              <a:normAutofit/>
            </a:bodyPr>
            <a:lstStyle>
              <a:lvl1pPr algn="l" defTabSz="1005840" rtl="0" eaLnBrk="1" latinLnBrk="0" hangingPunct="1">
                <a:lnSpc>
                  <a:spcPct val="85000"/>
                </a:lnSpc>
                <a:spcBef>
                  <a:spcPct val="0"/>
                </a:spcBef>
                <a:buNone/>
                <a:defRPr sz="7260" kern="1200" spc="-55" baseline="0">
                  <a:solidFill>
                    <a:schemeClr val="tx1"/>
                  </a:solidFill>
                  <a:latin typeface="+mj-lt"/>
                  <a:ea typeface="+mj-ea"/>
                  <a:cs typeface="+mj-cs"/>
                </a:defRPr>
              </a:lvl1pPr>
            </a:lstStyle>
            <a:p>
              <a:r>
                <a:rPr lang="en-US" sz="1100" cap="small" dirty="0">
                  <a:latin typeface="Felix Titling" panose="04060505060202020A04" pitchFamily="82" charset="0"/>
                </a:rPr>
                <a:t>Hopkinton Historical Society</a:t>
              </a:r>
              <a:br>
                <a:rPr lang="en-US" sz="1100" cap="small" dirty="0">
                  <a:latin typeface="Felix Titling" panose="04060505060202020A04" pitchFamily="82" charset="0"/>
                </a:rPr>
              </a:br>
              <a:r>
                <a:rPr lang="en-US" sz="1050" i="1" dirty="0">
                  <a:latin typeface="Gill Sans MT" panose="020B0502020104020203" pitchFamily="34" charset="0"/>
                </a:rPr>
                <a:t>Celebrating Hopkinton History Since 1859</a:t>
              </a:r>
              <a:endParaRPr lang="en-US" sz="1100" i="1" dirty="0">
                <a:latin typeface="Gill Sans MT" panose="020B0502020104020203"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72" y="7014210"/>
              <a:ext cx="374444" cy="457200"/>
            </a:xfrm>
            <a:prstGeom prst="rect">
              <a:avLst/>
            </a:prstGeom>
          </p:spPr>
        </p:pic>
      </p:gr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6218"/>
          <a:stretch/>
        </p:blipFill>
        <p:spPr>
          <a:xfrm>
            <a:off x="5258726" y="4362450"/>
            <a:ext cx="4452295" cy="310896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868" y="3668483"/>
            <a:ext cx="4305173" cy="246888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9525" y="1156739"/>
            <a:ext cx="1930755" cy="2411403"/>
          </a:xfrm>
          <a:prstGeom prst="rect">
            <a:avLst/>
          </a:prstGeom>
        </p:spPr>
      </p:pic>
      <p:sp>
        <p:nvSpPr>
          <p:cNvPr id="10" name="Text Box 2"/>
          <p:cNvSpPr txBox="1">
            <a:spLocks noChangeArrowheads="1"/>
          </p:cNvSpPr>
          <p:nvPr/>
        </p:nvSpPr>
        <p:spPr bwMode="auto">
          <a:xfrm>
            <a:off x="783868" y="1772219"/>
            <a:ext cx="6413508" cy="1754326"/>
          </a:xfrm>
          <a:prstGeom prst="rect">
            <a:avLst/>
          </a:prstGeom>
          <a:noFill/>
          <a:ln w="9525">
            <a:noFill/>
            <a:miter lim="800000"/>
            <a:headEnd/>
            <a:tailEnd/>
          </a:ln>
        </p:spPr>
        <p:txBody>
          <a:bodyPr rot="0" vert="horz" wrap="square" lIns="91440" tIns="45720" rIns="91440" bIns="45720" anchor="t" anchorCtr="0">
            <a:spAutoFit/>
          </a:bodyPr>
          <a:lstStyle/>
          <a:p>
            <a:pPr marR="0" indent="228600">
              <a:spcBef>
                <a:spcPts val="0"/>
              </a:spcBef>
            </a:pPr>
            <a:r>
              <a:rPr lang="en-US" sz="1200" dirty="0">
                <a:effectLst/>
                <a:latin typeface="Gill Sans MT" panose="020B0502020104020203" pitchFamily="34" charset="0"/>
                <a:ea typeface="Calibri" panose="020F0502020204030204" pitchFamily="34" charset="0"/>
                <a:cs typeface="Calibri" panose="020F0502020204030204" pitchFamily="34" charset="0"/>
              </a:rPr>
              <a:t>Hamilton Perkins didn’t stay on the Board of Directors for long, but the rail line was built and opened in 1849 (the section from Contoocook Station to Hillsborough Bridge; later leased to the Concord &amp; Claremont </a:t>
            </a:r>
            <a:r>
              <a:rPr lang="en-US" sz="1200" dirty="0" smtClean="0">
                <a:effectLst/>
                <a:latin typeface="Gill Sans MT" panose="020B0502020104020203" pitchFamily="34" charset="0"/>
                <a:ea typeface="Calibri" panose="020F0502020204030204" pitchFamily="34" charset="0"/>
                <a:cs typeface="Calibri" panose="020F0502020204030204" pitchFamily="34" charset="0"/>
              </a:rPr>
              <a:t>Railroad).  </a:t>
            </a:r>
          </a:p>
          <a:p>
            <a:pPr marR="0" indent="228600">
              <a:spcBef>
                <a:spcPts val="0"/>
              </a:spcBef>
            </a:pPr>
            <a:r>
              <a:rPr lang="en-US" sz="1200" dirty="0" smtClean="0">
                <a:effectLst/>
                <a:latin typeface="Gill Sans MT" panose="020B0502020104020203" pitchFamily="34" charset="0"/>
                <a:ea typeface="Calibri" panose="020F0502020204030204" pitchFamily="34" charset="0"/>
                <a:cs typeface="Calibri" panose="020F0502020204030204" pitchFamily="34" charset="0"/>
              </a:rPr>
              <a:t>Perkins </a:t>
            </a:r>
            <a:r>
              <a:rPr lang="en-US" sz="1200" dirty="0">
                <a:effectLst/>
                <a:latin typeface="Gill Sans MT" panose="020B0502020104020203" pitchFamily="34" charset="0"/>
                <a:ea typeface="Calibri" panose="020F0502020204030204" pitchFamily="34" charset="0"/>
                <a:cs typeface="Calibri" panose="020F0502020204030204" pitchFamily="34" charset="0"/>
              </a:rPr>
              <a:t>Manor would remain visible to riders, as described in </a:t>
            </a:r>
            <a:r>
              <a:rPr lang="en-US" sz="1200" i="1" dirty="0" smtClean="0">
                <a:effectLst/>
                <a:latin typeface="Gill Sans MT" panose="020B0502020104020203" pitchFamily="34" charset="0"/>
                <a:ea typeface="Calibri" panose="020F0502020204030204" pitchFamily="34" charset="0"/>
                <a:cs typeface="Calibri" panose="020F0502020204030204" pitchFamily="34" charset="0"/>
              </a:rPr>
              <a:t>The Bay State Monthly </a:t>
            </a:r>
            <a:r>
              <a:rPr lang="en-US" sz="1200" dirty="0" smtClean="0">
                <a:effectLst/>
                <a:latin typeface="Gill Sans MT" panose="020B0502020104020203" pitchFamily="34" charset="0"/>
                <a:ea typeface="Calibri" panose="020F0502020204030204" pitchFamily="34" charset="0"/>
                <a:cs typeface="Calibri" panose="020F0502020204030204" pitchFamily="34" charset="0"/>
              </a:rPr>
              <a:t>in April 1884</a:t>
            </a:r>
            <a:r>
              <a:rPr lang="en-US" sz="1200" dirty="0">
                <a:effectLst/>
                <a:latin typeface="Gill Sans MT" panose="020B0502020104020203" pitchFamily="34" charset="0"/>
                <a:ea typeface="Calibri" panose="020F0502020204030204" pitchFamily="34" charset="0"/>
                <a:cs typeface="Calibri" panose="020F0502020204030204" pitchFamily="34" charset="0"/>
              </a:rPr>
              <a:t>, “</a:t>
            </a:r>
            <a:r>
              <a:rPr lang="en-US" sz="1200" dirty="0">
                <a:effectLst/>
                <a:latin typeface="Gill Sans MT" panose="020B0502020104020203" pitchFamily="34" charset="0"/>
                <a:ea typeface="Times New Roman" panose="02020603050405020304" pitchFamily="18" charset="0"/>
                <a:cs typeface="Calibri" panose="020F0502020204030204" pitchFamily="34" charset="0"/>
              </a:rPr>
              <a:t>In passing up the Concord and Claremont Railroad from Concord, the observant traveler has doubtless noticed the substantial and comfortable-looking homestead with large and trim front yard, shaded by thickly planted and generous topped maples, on the right-hand side of the road after crossing the bridge that spans 'Contoocook's bright and brimming river' at the pleasant-looking village of Contoocookville in the northern part of Hopkinton</a:t>
            </a:r>
            <a:r>
              <a:rPr lang="en-US" sz="1200" dirty="0" smtClean="0">
                <a:effectLst/>
                <a:latin typeface="Gill Sans MT" panose="020B0502020104020203"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p:cNvSpPr txBox="1"/>
          <p:nvPr/>
        </p:nvSpPr>
        <p:spPr>
          <a:xfrm>
            <a:off x="7629525" y="3568142"/>
            <a:ext cx="1930755" cy="430887"/>
          </a:xfrm>
          <a:prstGeom prst="rect">
            <a:avLst/>
          </a:prstGeom>
          <a:noFill/>
        </p:spPr>
        <p:txBody>
          <a:bodyPr wrap="square" rtlCol="0">
            <a:spAutoFit/>
          </a:bodyPr>
          <a:lstStyle/>
          <a:p>
            <a:r>
              <a:rPr lang="en-US" sz="1050" i="1" dirty="0">
                <a:latin typeface="Gill Sans MT" panose="020B0502020104020203" pitchFamily="34" charset="0"/>
              </a:rPr>
              <a:t>Portrait of Hamilton Eliot Perkins as a young man. HHS collection.</a:t>
            </a:r>
          </a:p>
        </p:txBody>
      </p:sp>
      <p:sp>
        <p:nvSpPr>
          <p:cNvPr id="12" name="TextBox 11"/>
          <p:cNvSpPr txBox="1"/>
          <p:nvPr/>
        </p:nvSpPr>
        <p:spPr>
          <a:xfrm>
            <a:off x="745768" y="6126652"/>
            <a:ext cx="2502608" cy="253916"/>
          </a:xfrm>
          <a:prstGeom prst="rect">
            <a:avLst/>
          </a:prstGeom>
          <a:noFill/>
        </p:spPr>
        <p:txBody>
          <a:bodyPr wrap="none" rtlCol="0">
            <a:spAutoFit/>
          </a:bodyPr>
          <a:lstStyle/>
          <a:p>
            <a:r>
              <a:rPr lang="en-US" sz="1050" i="1" dirty="0" smtClean="0">
                <a:latin typeface="Gill Sans MT" panose="020B0502020104020203" pitchFamily="34" charset="0"/>
              </a:rPr>
              <a:t>Photograph </a:t>
            </a:r>
            <a:r>
              <a:rPr lang="en-US" sz="1050" i="1" dirty="0">
                <a:latin typeface="Gill Sans MT" panose="020B0502020104020203" pitchFamily="34" charset="0"/>
              </a:rPr>
              <a:t>of Perkins Manor. HHS collection.</a:t>
            </a:r>
          </a:p>
        </p:txBody>
      </p:sp>
      <p:sp>
        <p:nvSpPr>
          <p:cNvPr id="13" name="TextBox 12"/>
          <p:cNvSpPr txBox="1"/>
          <p:nvPr/>
        </p:nvSpPr>
        <p:spPr>
          <a:xfrm>
            <a:off x="1447800" y="6615886"/>
            <a:ext cx="3810927" cy="415498"/>
          </a:xfrm>
          <a:prstGeom prst="rect">
            <a:avLst/>
          </a:prstGeom>
          <a:noFill/>
        </p:spPr>
        <p:txBody>
          <a:bodyPr wrap="square" rtlCol="0">
            <a:spAutoFit/>
          </a:bodyPr>
          <a:lstStyle/>
          <a:p>
            <a:pPr algn="r"/>
            <a:r>
              <a:rPr lang="en-US" sz="1050" i="1" dirty="0" smtClean="0">
                <a:latin typeface="Gill Sans MT" panose="020B0502020104020203" pitchFamily="34" charset="0"/>
              </a:rPr>
              <a:t>Photograph </a:t>
            </a:r>
            <a:r>
              <a:rPr lang="en-US" sz="1050" i="1" dirty="0">
                <a:latin typeface="Gill Sans MT" panose="020B0502020104020203" pitchFamily="34" charset="0"/>
              </a:rPr>
              <a:t>of </a:t>
            </a:r>
            <a:r>
              <a:rPr lang="en-US" sz="1050" i="1" dirty="0" smtClean="0">
                <a:latin typeface="Gill Sans MT" panose="020B0502020104020203" pitchFamily="34" charset="0"/>
              </a:rPr>
              <a:t>railroad tracks and crossing.  In the background is Perkins Manor (partially obscured by trees). </a:t>
            </a:r>
            <a:r>
              <a:rPr lang="en-US" sz="1050" i="1" dirty="0">
                <a:latin typeface="Gill Sans MT" panose="020B0502020104020203" pitchFamily="34" charset="0"/>
              </a:rPr>
              <a:t>HHS collection.</a:t>
            </a:r>
          </a:p>
        </p:txBody>
      </p:sp>
      <p:sp>
        <p:nvSpPr>
          <p:cNvPr id="14" name="TextBox 13"/>
          <p:cNvSpPr txBox="1"/>
          <p:nvPr/>
        </p:nvSpPr>
        <p:spPr>
          <a:xfrm>
            <a:off x="783868" y="1053200"/>
            <a:ext cx="5597881" cy="577081"/>
          </a:xfrm>
          <a:prstGeom prst="rect">
            <a:avLst/>
          </a:prstGeom>
          <a:noFill/>
        </p:spPr>
        <p:txBody>
          <a:bodyPr wrap="square" rtlCol="0">
            <a:spAutoFit/>
          </a:bodyPr>
          <a:lstStyle/>
          <a:p>
            <a:r>
              <a:rPr lang="en-US" sz="1050" i="1" dirty="0" smtClean="0">
                <a:latin typeface="Gill Sans MT" panose="020B0502020104020203" pitchFamily="34" charset="0"/>
              </a:rPr>
              <a:t>For Stops 5a-5d, park in the Municipal Parking Lot adjacent to 44 Cedar St.  If you’d like, you can get out of your car and explore the different stops in Contoocook Village on foot.  To see Perkins Manor, walk to the stone highway bridge.  Perkins Manor is directly ahead</a:t>
            </a:r>
            <a:r>
              <a:rPr lang="en-US" sz="1050" i="1" dirty="0">
                <a:latin typeface="Gill Sans MT" panose="020B0502020104020203" pitchFamily="34" charset="0"/>
              </a:rPr>
              <a:t>, </a:t>
            </a:r>
            <a:r>
              <a:rPr lang="en-US" sz="1050" i="1" dirty="0" smtClean="0">
                <a:latin typeface="Gill Sans MT" panose="020B0502020104020203" pitchFamily="34" charset="0"/>
              </a:rPr>
              <a:t>in the V </a:t>
            </a:r>
            <a:r>
              <a:rPr lang="en-US" sz="1050" i="1" dirty="0">
                <a:latin typeface="Gill Sans MT" panose="020B0502020104020203" pitchFamily="34" charset="0"/>
              </a:rPr>
              <a:t>between Park Ave. and Kearsarge Ave. </a:t>
            </a:r>
          </a:p>
        </p:txBody>
      </p:sp>
    </p:spTree>
    <p:extLst>
      <p:ext uri="{BB962C8B-B14F-4D97-AF65-F5344CB8AC3E}">
        <p14:creationId xmlns:p14="http://schemas.microsoft.com/office/powerpoint/2010/main" val="34123822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8150" y="402946"/>
            <a:ext cx="7770114" cy="777240"/>
          </a:xfrm>
        </p:spPr>
        <p:txBody>
          <a:bodyPr>
            <a:normAutofit/>
          </a:bodyPr>
          <a:lstStyle/>
          <a:p>
            <a:r>
              <a:rPr lang="en-US" sz="2400" dirty="0">
                <a:latin typeface="Bernard MT Condensed" panose="02050806060905020404" pitchFamily="18" charset="0"/>
              </a:rPr>
              <a:t>Stop </a:t>
            </a:r>
            <a:r>
              <a:rPr lang="en-US" sz="2400" dirty="0" smtClean="0">
                <a:latin typeface="Bernard MT Condensed" panose="02050806060905020404" pitchFamily="18" charset="0"/>
              </a:rPr>
              <a:t>#6 Stevens </a:t>
            </a:r>
            <a:r>
              <a:rPr lang="en-US" sz="2400" dirty="0">
                <a:latin typeface="Bernard MT Condensed" panose="02050806060905020404" pitchFamily="18" charset="0"/>
              </a:rPr>
              <a:t>Rail </a:t>
            </a:r>
            <a:r>
              <a:rPr lang="en-US" sz="2400" dirty="0" smtClean="0">
                <a:latin typeface="Bernard MT Condensed" panose="02050806060905020404" pitchFamily="18" charset="0"/>
              </a:rPr>
              <a:t>Trail</a:t>
            </a:r>
            <a:br>
              <a:rPr lang="en-US" sz="2400" dirty="0" smtClean="0">
                <a:latin typeface="Bernard MT Condensed" panose="02050806060905020404" pitchFamily="18" charset="0"/>
              </a:rPr>
            </a:br>
            <a:r>
              <a:rPr lang="en-US" sz="2400" dirty="0" smtClean="0">
                <a:latin typeface="Bernard MT Condensed" panose="02050806060905020404" pitchFamily="18" charset="0"/>
              </a:rPr>
              <a:t>61 Houston Dr</a:t>
            </a:r>
            <a:r>
              <a:rPr lang="en-US" sz="2400" dirty="0">
                <a:latin typeface="Bernard MT Condensed" panose="02050806060905020404" pitchFamily="18" charset="0"/>
              </a:rPr>
              <a:t>. </a:t>
            </a:r>
            <a:r>
              <a:rPr lang="en-US" sz="2400" dirty="0" smtClean="0">
                <a:latin typeface="Bernard MT Condensed" panose="02050806060905020404" pitchFamily="18" charset="0"/>
              </a:rPr>
              <a:t>(parking </a:t>
            </a:r>
            <a:r>
              <a:rPr lang="en-US" sz="2400" dirty="0">
                <a:latin typeface="Bernard MT Condensed" panose="02050806060905020404" pitchFamily="18" charset="0"/>
              </a:rPr>
              <a:t>for Rail </a:t>
            </a:r>
            <a:r>
              <a:rPr lang="en-US" sz="2400" dirty="0" smtClean="0">
                <a:latin typeface="Bernard MT Condensed" panose="02050806060905020404" pitchFamily="18" charset="0"/>
              </a:rPr>
              <a:t>Trail)</a:t>
            </a:r>
            <a:endParaRPr lang="en-US" sz="2400" dirty="0">
              <a:latin typeface="Bernard MT Condensed" panose="020508060609050204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1697" y="1356330"/>
            <a:ext cx="3905026" cy="3017520"/>
          </a:xfrm>
          <a:prstGeom prst="rect">
            <a:avLst/>
          </a:prstGeom>
        </p:spPr>
      </p:pic>
      <p:sp>
        <p:nvSpPr>
          <p:cNvPr id="5" name="TextBox 4"/>
          <p:cNvSpPr txBox="1"/>
          <p:nvPr/>
        </p:nvSpPr>
        <p:spPr>
          <a:xfrm>
            <a:off x="5561697" y="4549994"/>
            <a:ext cx="4141347" cy="2677656"/>
          </a:xfrm>
          <a:prstGeom prst="rect">
            <a:avLst/>
          </a:prstGeom>
          <a:noFill/>
        </p:spPr>
        <p:txBody>
          <a:bodyPr wrap="square" rtlCol="0">
            <a:spAutoFit/>
          </a:bodyPr>
          <a:lstStyle/>
          <a:p>
            <a:r>
              <a:rPr lang="en-US" sz="1200" dirty="0">
                <a:latin typeface="Gill Sans MT" panose="020B0502020104020203" pitchFamily="34" charset="0"/>
              </a:rPr>
              <a:t>The Stevens Rail Trail is a former railroad bed now used as a multi-purpose trail. It starts on the north side of Spring Street near Krzyzaniak Lane and continues for approximately two miles, ending at Kearsarge Avenue near Interstate 89 Exit 7 and the entrance to Knoxland Equipment. In 2019 this trail was improved in cooperation with </a:t>
            </a:r>
            <a:r>
              <a:rPr lang="en-US" sz="1200" dirty="0">
                <a:latin typeface="Gill Sans MT" panose="020B0502020104020203" pitchFamily="34" charset="0"/>
                <a:hlinkClick r:id="rId3"/>
              </a:rPr>
              <a:t>Friends of the Concord-Lake Sunapee Rail Trail</a:t>
            </a:r>
            <a:r>
              <a:rPr lang="en-US" sz="1200" dirty="0">
                <a:latin typeface="Gill Sans MT" panose="020B0502020104020203" pitchFamily="34" charset="0"/>
              </a:rPr>
              <a:t>.</a:t>
            </a:r>
          </a:p>
          <a:p>
            <a:endParaRPr lang="en-US" sz="1200" dirty="0">
              <a:latin typeface="Gill Sans MT" panose="020B0502020104020203" pitchFamily="34" charset="0"/>
            </a:endParaRPr>
          </a:p>
          <a:p>
            <a:r>
              <a:rPr lang="en-US" sz="1200" b="1" dirty="0">
                <a:latin typeface="Gill Sans MT" panose="020B0502020104020203" pitchFamily="34" charset="0"/>
              </a:rPr>
              <a:t>Directions</a:t>
            </a:r>
            <a:r>
              <a:rPr lang="en-US" sz="1200" dirty="0">
                <a:latin typeface="Gill Sans MT" panose="020B0502020104020203" pitchFamily="34" charset="0"/>
              </a:rPr>
              <a:t>: Park at Houston Fields behind the Library (61 Houston Drive). </a:t>
            </a:r>
            <a:r>
              <a:rPr lang="en-US" sz="1200" dirty="0" smtClean="0">
                <a:latin typeface="Gill Sans MT" panose="020B0502020104020203" pitchFamily="34" charset="0"/>
              </a:rPr>
              <a:t> After </a:t>
            </a:r>
            <a:r>
              <a:rPr lang="en-US" sz="1200" dirty="0">
                <a:latin typeface="Gill Sans MT" panose="020B0502020104020203" pitchFamily="34" charset="0"/>
              </a:rPr>
              <a:t>parking, follow the gravel road next to the playground towards the back athletic fields. Just after reaching the field, turn right on another gravel path and follow it through the woods to Spring Street. The trail starts on the north side of Spring Street at the beginning of Krzyzaniak Lane.</a:t>
            </a:r>
          </a:p>
        </p:txBody>
      </p:sp>
      <p:grpSp>
        <p:nvGrpSpPr>
          <p:cNvPr id="6" name="Group 5"/>
          <p:cNvGrpSpPr/>
          <p:nvPr/>
        </p:nvGrpSpPr>
        <p:grpSpPr>
          <a:xfrm>
            <a:off x="202872" y="7014210"/>
            <a:ext cx="2422340" cy="457200"/>
            <a:chOff x="202872" y="7014210"/>
            <a:chExt cx="2422340" cy="457200"/>
          </a:xfrm>
        </p:grpSpPr>
        <p:sp>
          <p:nvSpPr>
            <p:cNvPr id="7" name="Title 1"/>
            <p:cNvSpPr txBox="1">
              <a:spLocks/>
            </p:cNvSpPr>
            <p:nvPr/>
          </p:nvSpPr>
          <p:spPr>
            <a:xfrm>
              <a:off x="577316" y="7090885"/>
              <a:ext cx="2047896" cy="380525"/>
            </a:xfrm>
            <a:prstGeom prst="rect">
              <a:avLst/>
            </a:prstGeom>
          </p:spPr>
          <p:txBody>
            <a:bodyPr vert="horz" lIns="91440" tIns="45720" rIns="91440" bIns="45720" rtlCol="0" anchor="b">
              <a:normAutofit/>
            </a:bodyPr>
            <a:lstStyle>
              <a:lvl1pPr algn="l" defTabSz="1005840" rtl="0" eaLnBrk="1" latinLnBrk="0" hangingPunct="1">
                <a:lnSpc>
                  <a:spcPct val="85000"/>
                </a:lnSpc>
                <a:spcBef>
                  <a:spcPct val="0"/>
                </a:spcBef>
                <a:buNone/>
                <a:defRPr sz="7260" kern="1200" spc="-55" baseline="0">
                  <a:solidFill>
                    <a:schemeClr val="tx1"/>
                  </a:solidFill>
                  <a:latin typeface="+mj-lt"/>
                  <a:ea typeface="+mj-ea"/>
                  <a:cs typeface="+mj-cs"/>
                </a:defRPr>
              </a:lvl1pPr>
            </a:lstStyle>
            <a:p>
              <a:r>
                <a:rPr lang="en-US" sz="1100" cap="small" dirty="0">
                  <a:latin typeface="Felix Titling" panose="04060505060202020A04" pitchFamily="82" charset="0"/>
                </a:rPr>
                <a:t>Hopkinton Historical Society</a:t>
              </a:r>
              <a:br>
                <a:rPr lang="en-US" sz="1100" cap="small" dirty="0">
                  <a:latin typeface="Felix Titling" panose="04060505060202020A04" pitchFamily="82" charset="0"/>
                </a:rPr>
              </a:br>
              <a:r>
                <a:rPr lang="en-US" sz="1050" i="1" dirty="0">
                  <a:latin typeface="Gill Sans MT" panose="020B0502020104020203" pitchFamily="34" charset="0"/>
                </a:rPr>
                <a:t>Celebrating Hopkinton History Since 1859</a:t>
              </a:r>
              <a:endParaRPr lang="en-US" sz="1100" i="1" dirty="0">
                <a:latin typeface="Gill Sans MT" panose="020B0502020104020203"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872" y="7014210"/>
              <a:ext cx="374444" cy="457200"/>
            </a:xfrm>
            <a:prstGeom prst="rect">
              <a:avLst/>
            </a:prstGeom>
          </p:spPr>
        </p:pic>
      </p:gr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399" y="1594666"/>
            <a:ext cx="4046220" cy="5394960"/>
          </a:xfrm>
          <a:prstGeom prst="rect">
            <a:avLst/>
          </a:prstGeom>
        </p:spPr>
      </p:pic>
      <p:sp>
        <p:nvSpPr>
          <p:cNvPr id="9" name="TextBox 8"/>
          <p:cNvSpPr txBox="1"/>
          <p:nvPr/>
        </p:nvSpPr>
        <p:spPr>
          <a:xfrm>
            <a:off x="746791" y="1128539"/>
            <a:ext cx="4696746" cy="415498"/>
          </a:xfrm>
          <a:prstGeom prst="rect">
            <a:avLst/>
          </a:prstGeom>
          <a:noFill/>
        </p:spPr>
        <p:txBody>
          <a:bodyPr wrap="square" rtlCol="0">
            <a:spAutoFit/>
          </a:bodyPr>
          <a:lstStyle/>
          <a:p>
            <a:r>
              <a:rPr lang="en-US" sz="1050" i="1" dirty="0" smtClean="0">
                <a:latin typeface="Gill Sans MT" panose="020B0502020104020203" pitchFamily="34" charset="0"/>
              </a:rPr>
              <a:t>Parking is behind the library as there is not any parking for the Stevens Rail Trail at the southern entrance.  There are a few parking spots at the northern end on Kearsarge Ave.</a:t>
            </a:r>
            <a:endParaRPr lang="en-US" sz="1050" i="1" dirty="0">
              <a:latin typeface="Gill Sans MT" panose="020B0502020104020203" pitchFamily="34" charset="0"/>
            </a:endParaRPr>
          </a:p>
        </p:txBody>
      </p:sp>
    </p:spTree>
    <p:extLst>
      <p:ext uri="{BB962C8B-B14F-4D97-AF65-F5344CB8AC3E}">
        <p14:creationId xmlns:p14="http://schemas.microsoft.com/office/powerpoint/2010/main" val="34240145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1654" y="292477"/>
            <a:ext cx="7770114" cy="777240"/>
          </a:xfrm>
        </p:spPr>
        <p:txBody>
          <a:bodyPr>
            <a:noAutofit/>
          </a:bodyPr>
          <a:lstStyle/>
          <a:p>
            <a:r>
              <a:rPr lang="en-US" sz="2400" dirty="0">
                <a:latin typeface="Bernard MT Condensed" panose="02050806060905020404" pitchFamily="18" charset="0"/>
              </a:rPr>
              <a:t>Stop </a:t>
            </a:r>
            <a:r>
              <a:rPr lang="en-US" sz="2400" dirty="0" smtClean="0">
                <a:latin typeface="Bernard MT Condensed" panose="02050806060905020404" pitchFamily="18" charset="0"/>
              </a:rPr>
              <a:t>#6 </a:t>
            </a:r>
            <a:r>
              <a:rPr lang="en-US" sz="2400" dirty="0">
                <a:latin typeface="Bernard MT Condensed" panose="02050806060905020404" pitchFamily="18" charset="0"/>
              </a:rPr>
              <a:t>Stevens Rail Trail</a:t>
            </a:r>
            <a:br>
              <a:rPr lang="en-US" sz="2400" dirty="0">
                <a:latin typeface="Bernard MT Condensed" panose="02050806060905020404" pitchFamily="18" charset="0"/>
              </a:rPr>
            </a:br>
            <a:r>
              <a:rPr lang="en-US" sz="2400" dirty="0">
                <a:latin typeface="Bernard MT Condensed" panose="02050806060905020404" pitchFamily="18" charset="0"/>
              </a:rPr>
              <a:t>61 Houston </a:t>
            </a:r>
            <a:r>
              <a:rPr lang="en-US" sz="2400" dirty="0" smtClean="0">
                <a:latin typeface="Bernard MT Condensed" panose="02050806060905020404" pitchFamily="18" charset="0"/>
              </a:rPr>
              <a:t>Dr. </a:t>
            </a:r>
            <a:r>
              <a:rPr lang="en-US" sz="2400" dirty="0">
                <a:latin typeface="Bernard MT Condensed" panose="02050806060905020404" pitchFamily="18" charset="0"/>
              </a:rPr>
              <a:t>(parking for Rail Trail)</a:t>
            </a:r>
          </a:p>
        </p:txBody>
      </p:sp>
      <p:grpSp>
        <p:nvGrpSpPr>
          <p:cNvPr id="5" name="Group 4"/>
          <p:cNvGrpSpPr/>
          <p:nvPr/>
        </p:nvGrpSpPr>
        <p:grpSpPr>
          <a:xfrm>
            <a:off x="202872" y="7014210"/>
            <a:ext cx="2422340" cy="457200"/>
            <a:chOff x="202872" y="7014210"/>
            <a:chExt cx="2422340" cy="457200"/>
          </a:xfrm>
        </p:grpSpPr>
        <p:sp>
          <p:nvSpPr>
            <p:cNvPr id="6" name="Title 1"/>
            <p:cNvSpPr txBox="1">
              <a:spLocks/>
            </p:cNvSpPr>
            <p:nvPr/>
          </p:nvSpPr>
          <p:spPr>
            <a:xfrm>
              <a:off x="577316" y="7090885"/>
              <a:ext cx="2047896" cy="380525"/>
            </a:xfrm>
            <a:prstGeom prst="rect">
              <a:avLst/>
            </a:prstGeom>
          </p:spPr>
          <p:txBody>
            <a:bodyPr vert="horz" lIns="91440" tIns="45720" rIns="91440" bIns="45720" rtlCol="0" anchor="b">
              <a:normAutofit/>
            </a:bodyPr>
            <a:lstStyle>
              <a:lvl1pPr algn="l" defTabSz="1005840" rtl="0" eaLnBrk="1" latinLnBrk="0" hangingPunct="1">
                <a:lnSpc>
                  <a:spcPct val="85000"/>
                </a:lnSpc>
                <a:spcBef>
                  <a:spcPct val="0"/>
                </a:spcBef>
                <a:buNone/>
                <a:defRPr sz="7260" kern="1200" spc="-55" baseline="0">
                  <a:solidFill>
                    <a:schemeClr val="tx1"/>
                  </a:solidFill>
                  <a:latin typeface="+mj-lt"/>
                  <a:ea typeface="+mj-ea"/>
                  <a:cs typeface="+mj-cs"/>
                </a:defRPr>
              </a:lvl1pPr>
            </a:lstStyle>
            <a:p>
              <a:r>
                <a:rPr lang="en-US" sz="1100" cap="small" dirty="0">
                  <a:latin typeface="Felix Titling" panose="04060505060202020A04" pitchFamily="82" charset="0"/>
                </a:rPr>
                <a:t>Hopkinton Historical Society</a:t>
              </a:r>
              <a:br>
                <a:rPr lang="en-US" sz="1100" cap="small" dirty="0">
                  <a:latin typeface="Felix Titling" panose="04060505060202020A04" pitchFamily="82" charset="0"/>
                </a:rPr>
              </a:br>
              <a:r>
                <a:rPr lang="en-US" sz="1050" i="1" dirty="0">
                  <a:latin typeface="Gill Sans MT" panose="020B0502020104020203" pitchFamily="34" charset="0"/>
                </a:rPr>
                <a:t>Celebrating Hopkinton History Since 1859</a:t>
              </a:r>
              <a:endParaRPr lang="en-US" sz="1100" i="1" dirty="0">
                <a:latin typeface="Gill Sans MT" panose="020B0502020104020203"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72" y="7014210"/>
              <a:ext cx="374444" cy="457200"/>
            </a:xfrm>
            <a:prstGeom prst="rect">
              <a:avLst/>
            </a:prstGeom>
          </p:spPr>
        </p:pic>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654" y="1658679"/>
            <a:ext cx="3795680" cy="2533968"/>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15344" b="20395"/>
          <a:stretch/>
        </p:blipFill>
        <p:spPr>
          <a:xfrm>
            <a:off x="741654" y="4605392"/>
            <a:ext cx="1831340" cy="1762812"/>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8321" y="1222743"/>
            <a:ext cx="1914196" cy="2552261"/>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31603" y="1222743"/>
            <a:ext cx="1914197" cy="2552262"/>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59906" y="4080747"/>
            <a:ext cx="2436970" cy="3200400"/>
          </a:xfrm>
          <a:prstGeom prst="rect">
            <a:avLst/>
          </a:prstGeom>
        </p:spPr>
      </p:pic>
      <p:sp>
        <p:nvSpPr>
          <p:cNvPr id="14" name="TextBox 13"/>
          <p:cNvSpPr txBox="1"/>
          <p:nvPr/>
        </p:nvSpPr>
        <p:spPr>
          <a:xfrm>
            <a:off x="3046989" y="4468814"/>
            <a:ext cx="3638921" cy="2677656"/>
          </a:xfrm>
          <a:prstGeom prst="rect">
            <a:avLst/>
          </a:prstGeom>
          <a:noFill/>
        </p:spPr>
        <p:txBody>
          <a:bodyPr wrap="square" rtlCol="0">
            <a:spAutoFit/>
          </a:bodyPr>
          <a:lstStyle/>
          <a:p>
            <a:r>
              <a:rPr lang="en-US" sz="1400" dirty="0">
                <a:latin typeface="Gill Sans MT" panose="020B0502020104020203" pitchFamily="34" charset="0"/>
              </a:rPr>
              <a:t>A sampling of </a:t>
            </a:r>
            <a:r>
              <a:rPr lang="en-US" sz="1400" dirty="0" smtClean="0">
                <a:latin typeface="Gill Sans MT" panose="020B0502020104020203" pitchFamily="34" charset="0"/>
              </a:rPr>
              <a:t>sites </a:t>
            </a:r>
            <a:r>
              <a:rPr lang="en-US" sz="1400" dirty="0">
                <a:latin typeface="Gill Sans MT" panose="020B0502020104020203" pitchFamily="34" charset="0"/>
              </a:rPr>
              <a:t>along the Stevens Rail Trail, clockwise from upper right:  The mile post marker CJ 44, indicating the Claremont Junction is 44 miles away.  The photo beside it is of the rail rest located near the mile post marker.  These rail rests were used to store spare rails in case repairs were needed.  In the bottom right is a photo of lady’s slippers, which bloom in abundance along the trail in late Spring.  The last two photos are of rocks </a:t>
            </a:r>
            <a:r>
              <a:rPr lang="en-US" sz="1400" dirty="0" smtClean="0">
                <a:latin typeface="Gill Sans MT" panose="020B0502020104020203" pitchFamily="34" charset="0"/>
              </a:rPr>
              <a:t>located near </a:t>
            </a:r>
            <a:r>
              <a:rPr lang="en-US" sz="1400" dirty="0">
                <a:latin typeface="Gill Sans MT" panose="020B0502020104020203" pitchFamily="34" charset="0"/>
              </a:rPr>
              <a:t>the power lines.  Look closely at the photos and you can see letters and numbers.</a:t>
            </a:r>
          </a:p>
        </p:txBody>
      </p:sp>
      <p:sp>
        <p:nvSpPr>
          <p:cNvPr id="15" name="TextBox 14"/>
          <p:cNvSpPr txBox="1"/>
          <p:nvPr/>
        </p:nvSpPr>
        <p:spPr>
          <a:xfrm>
            <a:off x="729292" y="967014"/>
            <a:ext cx="4696746" cy="415498"/>
          </a:xfrm>
          <a:prstGeom prst="rect">
            <a:avLst/>
          </a:prstGeom>
          <a:noFill/>
        </p:spPr>
        <p:txBody>
          <a:bodyPr wrap="square" rtlCol="0">
            <a:spAutoFit/>
          </a:bodyPr>
          <a:lstStyle/>
          <a:p>
            <a:r>
              <a:rPr lang="en-US" sz="1050" i="1" dirty="0" smtClean="0">
                <a:latin typeface="Gill Sans MT" panose="020B0502020104020203" pitchFamily="34" charset="0"/>
              </a:rPr>
              <a:t>Parking is behind the library as there is not any parking for the Stevens Rail Trail at the southern entrance.  There are a few parking spots at the northern end on Kearsarge Ave.</a:t>
            </a:r>
            <a:endParaRPr lang="en-US" sz="1050" i="1" dirty="0">
              <a:latin typeface="Gill Sans MT" panose="020B0502020104020203" pitchFamily="34" charset="0"/>
            </a:endParaRPr>
          </a:p>
        </p:txBody>
      </p:sp>
    </p:spTree>
    <p:extLst>
      <p:ext uri="{BB962C8B-B14F-4D97-AF65-F5344CB8AC3E}">
        <p14:creationId xmlns:p14="http://schemas.microsoft.com/office/powerpoint/2010/main" val="25197437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5769" y="288646"/>
            <a:ext cx="8826856" cy="777240"/>
          </a:xfrm>
        </p:spPr>
        <p:txBody>
          <a:bodyPr>
            <a:normAutofit/>
          </a:bodyPr>
          <a:lstStyle/>
          <a:p>
            <a:r>
              <a:rPr lang="en-US" sz="2400" dirty="0">
                <a:latin typeface="Bernard MT Condensed" panose="02050806060905020404" pitchFamily="18" charset="0"/>
              </a:rPr>
              <a:t>Stop </a:t>
            </a:r>
            <a:r>
              <a:rPr lang="en-US" sz="2400" dirty="0" smtClean="0">
                <a:latin typeface="Bernard MT Condensed" panose="02050806060905020404" pitchFamily="18" charset="0"/>
              </a:rPr>
              <a:t>#7a West Hopkinton: West Hopkinton Station</a:t>
            </a:r>
            <a:r>
              <a:rPr lang="en-US" sz="2400" dirty="0">
                <a:latin typeface="Bernard MT Condensed" panose="02050806060905020404" pitchFamily="18" charset="0"/>
              </a:rPr>
              <a:t/>
            </a:r>
            <a:br>
              <a:rPr lang="en-US" sz="2400" dirty="0">
                <a:latin typeface="Bernard MT Condensed" panose="02050806060905020404" pitchFamily="18" charset="0"/>
              </a:rPr>
            </a:br>
            <a:r>
              <a:rPr lang="en-US" sz="2400" dirty="0">
                <a:latin typeface="Bernard MT Condensed" panose="02050806060905020404" pitchFamily="18" charset="0"/>
              </a:rPr>
              <a:t>Contoocook Reservoir Viewpoint, plus code: 57Q2+97 Hopkinton</a:t>
            </a:r>
          </a:p>
        </p:txBody>
      </p:sp>
      <p:grpSp>
        <p:nvGrpSpPr>
          <p:cNvPr id="5" name="Group 4"/>
          <p:cNvGrpSpPr/>
          <p:nvPr/>
        </p:nvGrpSpPr>
        <p:grpSpPr>
          <a:xfrm>
            <a:off x="202872" y="7014210"/>
            <a:ext cx="2422340" cy="457200"/>
            <a:chOff x="202872" y="7014210"/>
            <a:chExt cx="2422340" cy="457200"/>
          </a:xfrm>
        </p:grpSpPr>
        <p:sp>
          <p:nvSpPr>
            <p:cNvPr id="6" name="Title 1"/>
            <p:cNvSpPr txBox="1">
              <a:spLocks/>
            </p:cNvSpPr>
            <p:nvPr/>
          </p:nvSpPr>
          <p:spPr>
            <a:xfrm>
              <a:off x="577316" y="7090885"/>
              <a:ext cx="2047896" cy="380525"/>
            </a:xfrm>
            <a:prstGeom prst="rect">
              <a:avLst/>
            </a:prstGeom>
          </p:spPr>
          <p:txBody>
            <a:bodyPr vert="horz" lIns="91440" tIns="45720" rIns="91440" bIns="45720" rtlCol="0" anchor="b">
              <a:normAutofit/>
            </a:bodyPr>
            <a:lstStyle>
              <a:lvl1pPr algn="l" defTabSz="1005840" rtl="0" eaLnBrk="1" latinLnBrk="0" hangingPunct="1">
                <a:lnSpc>
                  <a:spcPct val="85000"/>
                </a:lnSpc>
                <a:spcBef>
                  <a:spcPct val="0"/>
                </a:spcBef>
                <a:buNone/>
                <a:defRPr sz="7260" kern="1200" spc="-55" baseline="0">
                  <a:solidFill>
                    <a:schemeClr val="tx1"/>
                  </a:solidFill>
                  <a:latin typeface="+mj-lt"/>
                  <a:ea typeface="+mj-ea"/>
                  <a:cs typeface="+mj-cs"/>
                </a:defRPr>
              </a:lvl1pPr>
            </a:lstStyle>
            <a:p>
              <a:r>
                <a:rPr lang="en-US" sz="1100" cap="small" dirty="0">
                  <a:latin typeface="Felix Titling" panose="04060505060202020A04" pitchFamily="82" charset="0"/>
                </a:rPr>
                <a:t>Hopkinton Historical Society</a:t>
              </a:r>
              <a:br>
                <a:rPr lang="en-US" sz="1100" cap="small" dirty="0">
                  <a:latin typeface="Felix Titling" panose="04060505060202020A04" pitchFamily="82" charset="0"/>
                </a:rPr>
              </a:br>
              <a:r>
                <a:rPr lang="en-US" sz="1050" i="1" dirty="0">
                  <a:latin typeface="Gill Sans MT" panose="020B0502020104020203" pitchFamily="34" charset="0"/>
                </a:rPr>
                <a:t>Celebrating Hopkinton History Since 1859</a:t>
              </a:r>
              <a:endParaRPr lang="en-US" sz="1100" i="1" dirty="0">
                <a:latin typeface="Gill Sans MT" panose="020B0502020104020203"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72" y="7014210"/>
              <a:ext cx="374444" cy="457200"/>
            </a:xfrm>
            <a:prstGeom prst="rect">
              <a:avLst/>
            </a:prstGeom>
          </p:spPr>
        </p:pic>
      </p:grpSp>
      <p:sp>
        <p:nvSpPr>
          <p:cNvPr id="8" name="Text Box 2"/>
          <p:cNvSpPr txBox="1">
            <a:spLocks noChangeArrowheads="1"/>
          </p:cNvSpPr>
          <p:nvPr/>
        </p:nvSpPr>
        <p:spPr bwMode="auto">
          <a:xfrm>
            <a:off x="745768" y="1867748"/>
            <a:ext cx="4477636" cy="4953353"/>
          </a:xfrm>
          <a:prstGeom prst="rect">
            <a:avLst/>
          </a:prstGeom>
          <a:noFill/>
          <a:ln w="9525">
            <a:noFill/>
            <a:miter lim="800000"/>
            <a:headEnd/>
            <a:tailEnd/>
          </a:ln>
        </p:spPr>
        <p:txBody>
          <a:bodyPr rot="0" vert="horz" wrap="square" lIns="91440" tIns="45720" rIns="91440" bIns="45720" anchor="t" anchorCtr="0">
            <a:noAutofit/>
          </a:bodyPr>
          <a:lstStyle/>
          <a:p>
            <a:pPr marR="0" indent="228600">
              <a:spcBef>
                <a:spcPts val="0"/>
              </a:spcBef>
              <a:spcAft>
                <a:spcPts val="0"/>
              </a:spcAft>
            </a:pPr>
            <a:r>
              <a:rPr lang="en-US" sz="1200" dirty="0">
                <a:effectLst/>
                <a:latin typeface="Gill Sans MT" panose="020B0502020104020203" pitchFamily="34" charset="0"/>
                <a:ea typeface="Calibri" panose="020F0502020204030204" pitchFamily="34" charset="0"/>
                <a:cs typeface="Times New Roman" panose="02020603050405020304" pitchFamily="18" charset="0"/>
              </a:rPr>
              <a:t>In 1849, having departed from the train station in Contoocookville (as the village was then called) heading west, the first stop on the new Contoocook Valley </a:t>
            </a:r>
            <a:r>
              <a:rPr lang="en-US" sz="1200" dirty="0" smtClean="0">
                <a:effectLst/>
                <a:latin typeface="Gill Sans MT" panose="020B0502020104020203" pitchFamily="34" charset="0"/>
                <a:ea typeface="Calibri" panose="020F0502020204030204" pitchFamily="34" charset="0"/>
                <a:cs typeface="Times New Roman" panose="02020603050405020304" pitchFamily="18" charset="0"/>
              </a:rPr>
              <a:t>Railroad </a:t>
            </a:r>
            <a:r>
              <a:rPr lang="en-US" sz="1200" dirty="0">
                <a:effectLst/>
                <a:latin typeface="Gill Sans MT" panose="020B0502020104020203" pitchFamily="34" charset="0"/>
                <a:ea typeface="Calibri" panose="020F0502020204030204" pitchFamily="34" charset="0"/>
                <a:cs typeface="Times New Roman" panose="02020603050405020304" pitchFamily="18" charset="0"/>
              </a:rPr>
              <a:t>was West Hopkinton. This line, having been built with the lumber provided by Hopkinton’s own citizen, Joseph Barnard, followed much of the Contoocook River. From the passenger car a rider could see farms, and fields, woods and homes. The river was an integral feature for the residents of the community. It was the Contoocook River which provided the energy to power the saw mills, grist mills and other industrial mills which could also be seen along the </a:t>
            </a:r>
            <a:r>
              <a:rPr lang="en-US" sz="1200" dirty="0" smtClean="0">
                <a:effectLst/>
                <a:latin typeface="Gill Sans MT" panose="020B0502020104020203" pitchFamily="34" charset="0"/>
                <a:ea typeface="Calibri" panose="020F0502020204030204" pitchFamily="34" charset="0"/>
                <a:cs typeface="Times New Roman" panose="02020603050405020304" pitchFamily="18" charset="0"/>
              </a:rPr>
              <a:t>railroad</a:t>
            </a:r>
            <a:r>
              <a:rPr lang="en-US" sz="1200" dirty="0">
                <a:effectLst/>
                <a:latin typeface="Gill Sans MT" panose="020B0502020104020203"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R="0" indent="228600">
              <a:spcBef>
                <a:spcPts val="0"/>
              </a:spcBef>
              <a:spcAft>
                <a:spcPts val="0"/>
              </a:spcAft>
            </a:pPr>
            <a:r>
              <a:rPr lang="en-US" sz="1200" dirty="0" smtClean="0">
                <a:effectLst/>
                <a:latin typeface="Gill Sans MT" panose="020B0502020104020203" pitchFamily="34" charset="0"/>
                <a:ea typeface="Calibri" panose="020F0502020204030204" pitchFamily="34" charset="0"/>
                <a:cs typeface="Times New Roman" panose="02020603050405020304" pitchFamily="18" charset="0"/>
              </a:rPr>
              <a:t>At </a:t>
            </a:r>
            <a:r>
              <a:rPr lang="en-US" sz="1200" dirty="0">
                <a:effectLst/>
                <a:latin typeface="Gill Sans MT" panose="020B0502020104020203" pitchFamily="34" charset="0"/>
                <a:ea typeface="Calibri" panose="020F0502020204030204" pitchFamily="34" charset="0"/>
                <a:cs typeface="Times New Roman" panose="02020603050405020304" pitchFamily="18" charset="0"/>
              </a:rPr>
              <a:t>a bend in the river, near the western border of the Town of Hopkinton, a small </a:t>
            </a:r>
            <a:r>
              <a:rPr lang="en-US" sz="1200" dirty="0" smtClean="0">
                <a:effectLst/>
                <a:latin typeface="Gill Sans MT" panose="020B0502020104020203" pitchFamily="34" charset="0"/>
                <a:ea typeface="Calibri" panose="020F0502020204030204" pitchFamily="34" charset="0"/>
                <a:cs typeface="Times New Roman" panose="02020603050405020304" pitchFamily="18" charset="0"/>
              </a:rPr>
              <a:t>station </a:t>
            </a:r>
            <a:r>
              <a:rPr lang="en-US" sz="1200" dirty="0">
                <a:effectLst/>
                <a:latin typeface="Gill Sans MT" panose="020B0502020104020203" pitchFamily="34" charset="0"/>
                <a:ea typeface="Calibri" panose="020F0502020204030204" pitchFamily="34" charset="0"/>
                <a:cs typeface="Times New Roman" panose="02020603050405020304" pitchFamily="18" charset="0"/>
              </a:rPr>
              <a:t>was built to provide access to the </a:t>
            </a:r>
            <a:r>
              <a:rPr lang="en-US" sz="1200" dirty="0" smtClean="0">
                <a:effectLst/>
                <a:latin typeface="Gill Sans MT" panose="020B0502020104020203" pitchFamily="34" charset="0"/>
                <a:ea typeface="Calibri" panose="020F0502020204030204" pitchFamily="34" charset="0"/>
                <a:cs typeface="Times New Roman" panose="02020603050405020304" pitchFamily="18" charset="0"/>
              </a:rPr>
              <a:t>railroad </a:t>
            </a:r>
            <a:r>
              <a:rPr lang="en-US" sz="1200" dirty="0">
                <a:effectLst/>
                <a:latin typeface="Gill Sans MT" panose="020B0502020104020203" pitchFamily="34" charset="0"/>
                <a:ea typeface="Calibri" panose="020F0502020204030204" pitchFamily="34" charset="0"/>
                <a:cs typeface="Times New Roman" panose="02020603050405020304" pitchFamily="18" charset="0"/>
              </a:rPr>
              <a:t>for passengers and freight. The West Hopkinton </a:t>
            </a:r>
            <a:r>
              <a:rPr lang="en-US" sz="1200" dirty="0" smtClean="0">
                <a:effectLst/>
                <a:latin typeface="Gill Sans MT" panose="020B0502020104020203" pitchFamily="34" charset="0"/>
                <a:ea typeface="Calibri" panose="020F0502020204030204" pitchFamily="34" charset="0"/>
                <a:cs typeface="Times New Roman" panose="02020603050405020304" pitchFamily="18" charset="0"/>
              </a:rPr>
              <a:t>station </a:t>
            </a:r>
            <a:r>
              <a:rPr lang="en-US" sz="1200" dirty="0">
                <a:effectLst/>
                <a:latin typeface="Gill Sans MT" panose="020B0502020104020203" pitchFamily="34" charset="0"/>
                <a:ea typeface="Calibri" panose="020F0502020204030204" pitchFamily="34" charset="0"/>
                <a:cs typeface="Times New Roman" panose="02020603050405020304" pitchFamily="18" charset="0"/>
              </a:rPr>
              <a:t>was positioned on the north side of the river, just at the junction of the Rowell Bridge which provided access to the opposite side of the river where many of the mills were built. </a:t>
            </a:r>
            <a:r>
              <a:rPr lang="en-US" sz="1200" dirty="0" smtClean="0">
                <a:effectLst/>
                <a:latin typeface="Gill Sans MT" panose="020B0502020104020203" pitchFamily="34" charset="0"/>
                <a:ea typeface="Calibri" panose="020F0502020204030204" pitchFamily="34" charset="0"/>
                <a:cs typeface="Times New Roman" panose="02020603050405020304" pitchFamily="18" charset="0"/>
              </a:rPr>
              <a:t>West </a:t>
            </a:r>
            <a:r>
              <a:rPr lang="en-US" sz="1200" dirty="0">
                <a:effectLst/>
                <a:latin typeface="Gill Sans MT" panose="020B0502020104020203" pitchFamily="34" charset="0"/>
                <a:ea typeface="Calibri" panose="020F0502020204030204" pitchFamily="34" charset="0"/>
                <a:cs typeface="Times New Roman" panose="02020603050405020304" pitchFamily="18" charset="0"/>
              </a:rPr>
              <a:t>of the </a:t>
            </a:r>
            <a:r>
              <a:rPr lang="en-US" sz="1200" dirty="0" smtClean="0">
                <a:effectLst/>
                <a:latin typeface="Gill Sans MT" panose="020B0502020104020203" pitchFamily="34" charset="0"/>
                <a:ea typeface="Calibri" panose="020F0502020204030204" pitchFamily="34" charset="0"/>
                <a:cs typeface="Times New Roman" panose="02020603050405020304" pitchFamily="18" charset="0"/>
              </a:rPr>
              <a:t>station, </a:t>
            </a:r>
            <a:r>
              <a:rPr lang="en-US" sz="1200" dirty="0">
                <a:effectLst/>
                <a:latin typeface="Gill Sans MT" panose="020B0502020104020203" pitchFamily="34" charset="0"/>
                <a:ea typeface="Calibri" panose="020F0502020204030204" pitchFamily="34" charset="0"/>
                <a:cs typeface="Times New Roman" panose="02020603050405020304" pitchFamily="18" charset="0"/>
              </a:rPr>
              <a:t>on the river, a dam had been built to better harness the water power for industries.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R="0" indent="228600">
              <a:spcBef>
                <a:spcPts val="0"/>
              </a:spcBef>
              <a:spcAft>
                <a:spcPts val="0"/>
              </a:spcAft>
            </a:pPr>
            <a:r>
              <a:rPr lang="en-US" sz="1200" dirty="0">
                <a:effectLst/>
                <a:latin typeface="Gill Sans MT" panose="020B0502020104020203" pitchFamily="34" charset="0"/>
                <a:ea typeface="Calibri" panose="020F0502020204030204" pitchFamily="34" charset="0"/>
                <a:cs typeface="Times New Roman" panose="02020603050405020304" pitchFamily="18" charset="0"/>
              </a:rPr>
              <a:t> </a:t>
            </a:r>
            <a:r>
              <a:rPr lang="en-US" sz="1200" dirty="0" smtClean="0">
                <a:effectLst/>
                <a:latin typeface="Gill Sans MT" panose="020B0502020104020203" pitchFamily="34" charset="0"/>
                <a:ea typeface="Calibri" panose="020F0502020204030204" pitchFamily="34" charset="0"/>
                <a:cs typeface="Times New Roman" panose="02020603050405020304" pitchFamily="18" charset="0"/>
              </a:rPr>
              <a:t>Continuing </a:t>
            </a:r>
            <a:r>
              <a:rPr lang="en-US" sz="1200" dirty="0">
                <a:effectLst/>
                <a:latin typeface="Gill Sans MT" panose="020B0502020104020203" pitchFamily="34" charset="0"/>
                <a:ea typeface="Calibri" panose="020F0502020204030204" pitchFamily="34" charset="0"/>
                <a:cs typeface="Times New Roman" panose="02020603050405020304" pitchFamily="18" charset="0"/>
              </a:rPr>
              <a:t>west, the </a:t>
            </a:r>
            <a:r>
              <a:rPr lang="en-US" sz="1200" dirty="0" smtClean="0">
                <a:effectLst/>
                <a:latin typeface="Gill Sans MT" panose="020B0502020104020203" pitchFamily="34" charset="0"/>
                <a:ea typeface="Calibri" panose="020F0502020204030204" pitchFamily="34" charset="0"/>
                <a:cs typeface="Times New Roman" panose="02020603050405020304" pitchFamily="18" charset="0"/>
              </a:rPr>
              <a:t>railroad </a:t>
            </a:r>
            <a:r>
              <a:rPr lang="en-US" sz="1200" dirty="0">
                <a:effectLst/>
                <a:latin typeface="Gill Sans MT" panose="020B0502020104020203" pitchFamily="34" charset="0"/>
                <a:ea typeface="Calibri" panose="020F0502020204030204" pitchFamily="34" charset="0"/>
                <a:cs typeface="Times New Roman" panose="02020603050405020304" pitchFamily="18" charset="0"/>
              </a:rPr>
              <a:t>passed into the next town, Henniker, stopping, then continuing on, making its final stop at Hillsborough Bridge. It was at Hillsborough passengers and freight would soon be able to make connections to Peterborough and beyond. The return trains, those heading east to Contoocookville, allowed passengers and freight a connection to the, also new, Concord and Claremont Rail Road providing access to markets well beyond the confines of Hopkinton, or even Merrimack County.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p:cNvSpPr txBox="1"/>
          <p:nvPr/>
        </p:nvSpPr>
        <p:spPr>
          <a:xfrm>
            <a:off x="5715000" y="6583323"/>
            <a:ext cx="3971925" cy="430887"/>
          </a:xfrm>
          <a:prstGeom prst="rect">
            <a:avLst/>
          </a:prstGeom>
          <a:noFill/>
        </p:spPr>
        <p:txBody>
          <a:bodyPr wrap="square" rtlCol="0">
            <a:spAutoFit/>
          </a:bodyPr>
          <a:lstStyle/>
          <a:p>
            <a:r>
              <a:rPr lang="en-US" sz="1050" i="1" dirty="0">
                <a:latin typeface="Gill Sans MT" panose="020B0502020104020203" pitchFamily="34" charset="0"/>
              </a:rPr>
              <a:t>Images of the West Hopkinton </a:t>
            </a:r>
            <a:r>
              <a:rPr lang="en-US" sz="1050" i="1" dirty="0" smtClean="0">
                <a:latin typeface="Gill Sans MT" panose="020B0502020104020203" pitchFamily="34" charset="0"/>
              </a:rPr>
              <a:t>station </a:t>
            </a:r>
            <a:r>
              <a:rPr lang="en-US" sz="1050" i="1" dirty="0">
                <a:latin typeface="Gill Sans MT" panose="020B0502020104020203" pitchFamily="34" charset="0"/>
              </a:rPr>
              <a:t>and the location of the </a:t>
            </a:r>
            <a:r>
              <a:rPr lang="en-US" sz="1050" i="1" dirty="0" smtClean="0">
                <a:latin typeface="Gill Sans MT" panose="020B0502020104020203" pitchFamily="34" charset="0"/>
              </a:rPr>
              <a:t>station </a:t>
            </a:r>
            <a:r>
              <a:rPr lang="en-US" sz="1050" i="1" dirty="0">
                <a:latin typeface="Gill Sans MT" panose="020B0502020104020203" pitchFamily="34" charset="0"/>
              </a:rPr>
              <a:t>relative to the Rowell Covered Bridge.  HHS collection.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6087" y="1309424"/>
            <a:ext cx="3474720" cy="2516113"/>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12344"/>
          <a:stretch/>
        </p:blipFill>
        <p:spPr>
          <a:xfrm>
            <a:off x="5816087" y="4003773"/>
            <a:ext cx="3474720" cy="2569128"/>
          </a:xfrm>
          <a:prstGeom prst="rect">
            <a:avLst/>
          </a:prstGeom>
        </p:spPr>
      </p:pic>
      <p:sp>
        <p:nvSpPr>
          <p:cNvPr id="10" name="Up Arrow 9"/>
          <p:cNvSpPr/>
          <p:nvPr/>
        </p:nvSpPr>
        <p:spPr>
          <a:xfrm rot="459911">
            <a:off x="6679460" y="3411965"/>
            <a:ext cx="255180" cy="1346023"/>
          </a:xfrm>
          <a:prstGeom prst="upArrow">
            <a:avLst/>
          </a:prstGeom>
        </p:spPr>
        <p:style>
          <a:lnRef idx="2">
            <a:schemeClr val="accent2">
              <a:shade val="50000"/>
            </a:schemeClr>
          </a:lnRef>
          <a:fillRef idx="1001">
            <a:schemeClr val="lt1"/>
          </a:fillRef>
          <a:effectRef idx="0">
            <a:schemeClr val="accent2"/>
          </a:effectRef>
          <a:fontRef idx="minor">
            <a:schemeClr val="lt1"/>
          </a:fontRef>
        </p:style>
        <p:txBody>
          <a:bodyPr rtlCol="0" anchor="ctr"/>
          <a:lstStyle/>
          <a:p>
            <a:pPr algn="ctr"/>
            <a:endParaRPr lang="en-US" dirty="0"/>
          </a:p>
        </p:txBody>
      </p:sp>
      <p:sp>
        <p:nvSpPr>
          <p:cNvPr id="12" name="TextBox 11"/>
          <p:cNvSpPr txBox="1"/>
          <p:nvPr/>
        </p:nvSpPr>
        <p:spPr>
          <a:xfrm>
            <a:off x="745768" y="1020884"/>
            <a:ext cx="4474817" cy="738664"/>
          </a:xfrm>
          <a:prstGeom prst="rect">
            <a:avLst/>
          </a:prstGeom>
          <a:noFill/>
        </p:spPr>
        <p:txBody>
          <a:bodyPr wrap="square" rtlCol="0">
            <a:spAutoFit/>
          </a:bodyPr>
          <a:lstStyle/>
          <a:p>
            <a:r>
              <a:rPr lang="en-US" sz="1050" i="1" dirty="0" smtClean="0">
                <a:latin typeface="Gill Sans MT" panose="020B0502020104020203" pitchFamily="34" charset="0"/>
              </a:rPr>
              <a:t>From the Contoocook Reservoir Viewpoint, you can walk or drive (app. 0.5 miles) to where the West Hopkinton Station was located.  Cross over the dam, continue on Maple St. and drive through Rowell Covered Bridge.  West Hopkinton Station was located on the right.</a:t>
            </a:r>
            <a:endParaRPr lang="en-US" sz="1050" i="1" dirty="0">
              <a:latin typeface="Gill Sans MT" panose="020B0502020104020203" pitchFamily="34" charset="0"/>
            </a:endParaRPr>
          </a:p>
        </p:txBody>
      </p:sp>
    </p:spTree>
    <p:extLst>
      <p:ext uri="{BB962C8B-B14F-4D97-AF65-F5344CB8AC3E}">
        <p14:creationId xmlns:p14="http://schemas.microsoft.com/office/powerpoint/2010/main" val="22678003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293" y="307696"/>
            <a:ext cx="8918612" cy="777240"/>
          </a:xfrm>
        </p:spPr>
        <p:txBody>
          <a:bodyPr>
            <a:noAutofit/>
          </a:bodyPr>
          <a:lstStyle/>
          <a:p>
            <a:r>
              <a:rPr lang="en-US" sz="2400" dirty="0">
                <a:latin typeface="Bernard MT Condensed" panose="02050806060905020404" pitchFamily="18" charset="0"/>
              </a:rPr>
              <a:t>Stop </a:t>
            </a:r>
            <a:r>
              <a:rPr lang="en-US" sz="2400" dirty="0" smtClean="0">
                <a:latin typeface="Bernard MT Condensed" panose="02050806060905020404" pitchFamily="18" charset="0"/>
              </a:rPr>
              <a:t>#7b West Hopkinton: Davis Paper Company</a:t>
            </a:r>
            <a:br>
              <a:rPr lang="en-US" sz="2400" dirty="0" smtClean="0">
                <a:latin typeface="Bernard MT Condensed" panose="02050806060905020404" pitchFamily="18" charset="0"/>
              </a:rPr>
            </a:br>
            <a:r>
              <a:rPr lang="en-US" sz="2400" dirty="0">
                <a:latin typeface="Bernard MT Condensed" panose="02050806060905020404" pitchFamily="18" charset="0"/>
              </a:rPr>
              <a:t>Contoocook Reservoir Viewpoint, </a:t>
            </a:r>
            <a:r>
              <a:rPr lang="en-US" sz="2400" dirty="0" smtClean="0">
                <a:latin typeface="Bernard MT Condensed" panose="02050806060905020404" pitchFamily="18" charset="0"/>
              </a:rPr>
              <a:t>plus code: 57Q2+97 </a:t>
            </a:r>
            <a:r>
              <a:rPr lang="en-US" sz="2400" dirty="0">
                <a:latin typeface="Bernard MT Condensed" panose="02050806060905020404" pitchFamily="18" charset="0"/>
              </a:rPr>
              <a:t>Hopkinton</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7274" y="4485212"/>
            <a:ext cx="3873205" cy="2451350"/>
          </a:xfrm>
          <a:prstGeom prst="rect">
            <a:avLst/>
          </a:prstGeom>
        </p:spPr>
      </p:pic>
      <p:grpSp>
        <p:nvGrpSpPr>
          <p:cNvPr id="4" name="Group 3"/>
          <p:cNvGrpSpPr/>
          <p:nvPr/>
        </p:nvGrpSpPr>
        <p:grpSpPr>
          <a:xfrm>
            <a:off x="202872" y="7014210"/>
            <a:ext cx="2422340" cy="457200"/>
            <a:chOff x="202872" y="7014210"/>
            <a:chExt cx="2422340" cy="457200"/>
          </a:xfrm>
        </p:grpSpPr>
        <p:sp>
          <p:nvSpPr>
            <p:cNvPr id="5" name="Title 1"/>
            <p:cNvSpPr txBox="1">
              <a:spLocks/>
            </p:cNvSpPr>
            <p:nvPr/>
          </p:nvSpPr>
          <p:spPr>
            <a:xfrm>
              <a:off x="577316" y="7090885"/>
              <a:ext cx="2047896" cy="380525"/>
            </a:xfrm>
            <a:prstGeom prst="rect">
              <a:avLst/>
            </a:prstGeom>
          </p:spPr>
          <p:txBody>
            <a:bodyPr vert="horz" lIns="91440" tIns="45720" rIns="91440" bIns="45720" rtlCol="0" anchor="b">
              <a:normAutofit/>
            </a:bodyPr>
            <a:lstStyle>
              <a:lvl1pPr algn="l" defTabSz="1005840" rtl="0" eaLnBrk="1" latinLnBrk="0" hangingPunct="1">
                <a:lnSpc>
                  <a:spcPct val="85000"/>
                </a:lnSpc>
                <a:spcBef>
                  <a:spcPct val="0"/>
                </a:spcBef>
                <a:buNone/>
                <a:defRPr sz="7260" kern="1200" spc="-55" baseline="0">
                  <a:solidFill>
                    <a:schemeClr val="tx1"/>
                  </a:solidFill>
                  <a:latin typeface="+mj-lt"/>
                  <a:ea typeface="+mj-ea"/>
                  <a:cs typeface="+mj-cs"/>
                </a:defRPr>
              </a:lvl1pPr>
            </a:lstStyle>
            <a:p>
              <a:r>
                <a:rPr lang="en-US" sz="1100" cap="small" dirty="0">
                  <a:latin typeface="Felix Titling" panose="04060505060202020A04" pitchFamily="82" charset="0"/>
                </a:rPr>
                <a:t>Hopkinton Historical Society</a:t>
              </a:r>
              <a:br>
                <a:rPr lang="en-US" sz="1100" cap="small" dirty="0">
                  <a:latin typeface="Felix Titling" panose="04060505060202020A04" pitchFamily="82" charset="0"/>
                </a:rPr>
              </a:br>
              <a:r>
                <a:rPr lang="en-US" sz="1050" i="1" dirty="0">
                  <a:latin typeface="Gill Sans MT" panose="020B0502020104020203" pitchFamily="34" charset="0"/>
                </a:rPr>
                <a:t>Celebrating Hopkinton History Since 1859</a:t>
              </a:r>
              <a:endParaRPr lang="en-US" sz="1100" i="1" dirty="0">
                <a:latin typeface="Gill Sans MT" panose="020B0502020104020203"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72" y="7014210"/>
              <a:ext cx="374444" cy="457200"/>
            </a:xfrm>
            <a:prstGeom prst="rect">
              <a:avLst/>
            </a:prstGeom>
          </p:spPr>
        </p:pic>
      </p:grpSp>
      <p:sp>
        <p:nvSpPr>
          <p:cNvPr id="8" name="TextBox 7"/>
          <p:cNvSpPr txBox="1"/>
          <p:nvPr/>
        </p:nvSpPr>
        <p:spPr>
          <a:xfrm>
            <a:off x="5737761" y="3428041"/>
            <a:ext cx="1964339" cy="1061829"/>
          </a:xfrm>
          <a:prstGeom prst="rect">
            <a:avLst/>
          </a:prstGeom>
          <a:noFill/>
        </p:spPr>
        <p:txBody>
          <a:bodyPr wrap="square" rtlCol="0">
            <a:spAutoFit/>
          </a:bodyPr>
          <a:lstStyle/>
          <a:p>
            <a:r>
              <a:rPr lang="en-US" sz="1050" i="1" dirty="0">
                <a:latin typeface="Gill Sans MT" panose="020B0502020104020203" pitchFamily="34" charset="0"/>
              </a:rPr>
              <a:t>An early 20</a:t>
            </a:r>
            <a:r>
              <a:rPr lang="en-US" sz="1050" i="1" baseline="30000" dirty="0">
                <a:latin typeface="Gill Sans MT" panose="020B0502020104020203" pitchFamily="34" charset="0"/>
              </a:rPr>
              <a:t>th</a:t>
            </a:r>
            <a:r>
              <a:rPr lang="en-US" sz="1050" i="1" dirty="0">
                <a:latin typeface="Gill Sans MT" panose="020B0502020104020203" pitchFamily="34" charset="0"/>
              </a:rPr>
              <a:t>-century postcard with a colorized photo of the mills at West Hopkinton.  Visible in the foreground are the railroad </a:t>
            </a:r>
            <a:r>
              <a:rPr lang="en-US" sz="1050" i="1" dirty="0" smtClean="0">
                <a:latin typeface="Gill Sans MT" panose="020B0502020104020203" pitchFamily="34" charset="0"/>
              </a:rPr>
              <a:t>tracks that </a:t>
            </a:r>
            <a:r>
              <a:rPr lang="en-US" sz="1050" i="1" dirty="0">
                <a:latin typeface="Gill Sans MT" panose="020B0502020104020203" pitchFamily="34" charset="0"/>
              </a:rPr>
              <a:t>delivered fuel to the facility.   HHS collection.</a:t>
            </a:r>
          </a:p>
        </p:txBody>
      </p:sp>
      <p:pic>
        <p:nvPicPr>
          <p:cNvPr id="9" name="Picture 8" descr="A person wearing a suit and tie posing for a photo&#10;&#10;Description automatically generated">
            <a:extLst>
              <a:ext uri="{FF2B5EF4-FFF2-40B4-BE49-F238E27FC236}">
                <a16:creationId xmlns:a16="http://schemas.microsoft.com/office/drawing/2014/main" id="{0E5B6F5D-81AF-4690-8A70-7C02FF636D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70887" y="1459194"/>
            <a:ext cx="1703018" cy="2651760"/>
          </a:xfrm>
          <a:prstGeom prst="rect">
            <a:avLst/>
          </a:prstGeom>
        </p:spPr>
      </p:pic>
      <p:sp>
        <p:nvSpPr>
          <p:cNvPr id="7" name="TextBox 6"/>
          <p:cNvSpPr txBox="1"/>
          <p:nvPr/>
        </p:nvSpPr>
        <p:spPr>
          <a:xfrm rot="10800000" flipV="1">
            <a:off x="6849753" y="1459194"/>
            <a:ext cx="1121134" cy="1223412"/>
          </a:xfrm>
          <a:prstGeom prst="rect">
            <a:avLst/>
          </a:prstGeom>
          <a:noFill/>
        </p:spPr>
        <p:txBody>
          <a:bodyPr wrap="square" rtlCol="0">
            <a:spAutoFit/>
          </a:bodyPr>
          <a:lstStyle/>
          <a:p>
            <a:pPr algn="r"/>
            <a:r>
              <a:rPr lang="en-US" sz="1050" i="1" dirty="0" smtClean="0">
                <a:latin typeface="Gill Sans MT" panose="020B0502020104020203" pitchFamily="34" charset="0"/>
              </a:rPr>
              <a:t>Photograph of Henry Chase Davis, one of the owners of Davis Paper Company in West Hopkinton.  HHS collection.</a:t>
            </a:r>
            <a:endParaRPr lang="en-US" sz="1050" i="1" dirty="0">
              <a:latin typeface="Gill Sans MT" panose="020B0502020104020203" pitchFamily="34" charset="0"/>
            </a:endParaRPr>
          </a:p>
        </p:txBody>
      </p:sp>
      <p:sp>
        <p:nvSpPr>
          <p:cNvPr id="10" name="Text Box 2"/>
          <p:cNvSpPr txBox="1">
            <a:spLocks noChangeArrowheads="1"/>
          </p:cNvSpPr>
          <p:nvPr/>
        </p:nvSpPr>
        <p:spPr bwMode="auto">
          <a:xfrm>
            <a:off x="738808" y="1854232"/>
            <a:ext cx="4848820" cy="5105500"/>
          </a:xfrm>
          <a:prstGeom prst="rect">
            <a:avLst/>
          </a:prstGeom>
          <a:noFill/>
          <a:ln w="9525">
            <a:noFill/>
            <a:miter lim="800000"/>
            <a:headEnd/>
            <a:tailEnd/>
          </a:ln>
        </p:spPr>
        <p:txBody>
          <a:bodyPr rot="0" vert="horz" wrap="square" lIns="91440" tIns="45720" rIns="91440" bIns="45720" anchor="t" anchorCtr="0">
            <a:spAutoFit/>
          </a:bodyPr>
          <a:lstStyle/>
          <a:p>
            <a:pPr marR="0" indent="228600">
              <a:lnSpc>
                <a:spcPct val="107000"/>
              </a:lnSpc>
              <a:spcBef>
                <a:spcPts val="0"/>
              </a:spcBef>
              <a:spcAft>
                <a:spcPts val="0"/>
              </a:spcAft>
            </a:pPr>
            <a:r>
              <a:rPr lang="en-US" sz="1050" dirty="0">
                <a:effectLst/>
                <a:latin typeface="Gill Sans MT" panose="020B0502020104020203" pitchFamily="34" charset="0"/>
                <a:ea typeface="Calibri" panose="020F0502020204030204" pitchFamily="34" charset="0"/>
                <a:cs typeface="Times New Roman" panose="02020603050405020304" pitchFamily="18" charset="0"/>
              </a:rPr>
              <a:t>The area along the Contoocook River at West Hopkinton has been </a:t>
            </a:r>
            <a:r>
              <a:rPr lang="en-US" sz="1050" dirty="0" smtClean="0">
                <a:latin typeface="Gill Sans MT" panose="020B0502020104020203" pitchFamily="34" charset="0"/>
                <a:ea typeface="Calibri" panose="020F0502020204030204" pitchFamily="34" charset="0"/>
                <a:cs typeface="Times New Roman" panose="02020603050405020304" pitchFamily="18" charset="0"/>
              </a:rPr>
              <a:t>the site </a:t>
            </a:r>
            <a:r>
              <a:rPr lang="en-US" sz="1050" dirty="0" smtClean="0">
                <a:effectLst/>
                <a:latin typeface="Gill Sans MT" panose="020B0502020104020203" pitchFamily="34" charset="0"/>
                <a:ea typeface="Calibri" panose="020F0502020204030204" pitchFamily="34" charset="0"/>
                <a:cs typeface="Times New Roman" panose="02020603050405020304" pitchFamily="18" charset="0"/>
              </a:rPr>
              <a:t>for </a:t>
            </a:r>
            <a:r>
              <a:rPr lang="en-US" sz="1050" dirty="0">
                <a:effectLst/>
                <a:latin typeface="Gill Sans MT" panose="020B0502020104020203" pitchFamily="34" charset="0"/>
                <a:ea typeface="Calibri" panose="020F0502020204030204" pitchFamily="34" charset="0"/>
                <a:cs typeface="Times New Roman" panose="02020603050405020304" pitchFamily="18" charset="0"/>
              </a:rPr>
              <a:t>several mills since early in Hopkinton’s settlement. The bend in the river and the drop in elevation adds to the power the river provides to turn the wheels to saw lumber and grind grain. With the </a:t>
            </a:r>
            <a:r>
              <a:rPr lang="en-US" sz="1050" dirty="0" smtClean="0">
                <a:effectLst/>
                <a:latin typeface="Gill Sans MT" panose="020B0502020104020203" pitchFamily="34" charset="0"/>
                <a:ea typeface="Calibri" panose="020F0502020204030204" pitchFamily="34" charset="0"/>
                <a:cs typeface="Times New Roman" panose="02020603050405020304" pitchFamily="18" charset="0"/>
              </a:rPr>
              <a:t>introduction of </a:t>
            </a:r>
            <a:r>
              <a:rPr lang="en-US" sz="1050" dirty="0">
                <a:effectLst/>
                <a:latin typeface="Gill Sans MT" panose="020B0502020104020203" pitchFamily="34" charset="0"/>
                <a:ea typeface="Calibri" panose="020F0502020204030204" pitchFamily="34" charset="0"/>
                <a:cs typeface="Times New Roman" panose="02020603050405020304" pitchFamily="18" charset="0"/>
              </a:rPr>
              <a:t>the railroad through this </a:t>
            </a:r>
            <a:r>
              <a:rPr lang="en-US" sz="1050" dirty="0" smtClean="0">
                <a:effectLst/>
                <a:latin typeface="Gill Sans MT" panose="020B0502020104020203" pitchFamily="34" charset="0"/>
                <a:ea typeface="Calibri" panose="020F0502020204030204" pitchFamily="34" charset="0"/>
                <a:cs typeface="Times New Roman" panose="02020603050405020304" pitchFamily="18" charset="0"/>
              </a:rPr>
              <a:t>area in 1849, </a:t>
            </a:r>
            <a:r>
              <a:rPr lang="en-US" sz="1050" dirty="0">
                <a:effectLst/>
                <a:latin typeface="Gill Sans MT" panose="020B0502020104020203" pitchFamily="34" charset="0"/>
                <a:ea typeface="Calibri" panose="020F0502020204030204" pitchFamily="34" charset="0"/>
                <a:cs typeface="Times New Roman" panose="02020603050405020304" pitchFamily="18" charset="0"/>
              </a:rPr>
              <a:t>transporting goods beyond the Town’s borders to new and larger markets became feasible. </a:t>
            </a:r>
            <a:endParaRPr lang="en-US" sz="1050" dirty="0" smtClean="0">
              <a:effectLst/>
              <a:latin typeface="Gill Sans MT" panose="020B0502020104020203" pitchFamily="34" charset="0"/>
              <a:ea typeface="Calibri" panose="020F0502020204030204" pitchFamily="34" charset="0"/>
              <a:cs typeface="Times New Roman" panose="02020603050405020304" pitchFamily="18" charset="0"/>
            </a:endParaRPr>
          </a:p>
          <a:p>
            <a:pPr marR="0" indent="228600">
              <a:lnSpc>
                <a:spcPct val="107000"/>
              </a:lnSpc>
              <a:spcBef>
                <a:spcPts val="0"/>
              </a:spcBef>
              <a:spcAft>
                <a:spcPts val="0"/>
              </a:spcAft>
            </a:pPr>
            <a:r>
              <a:rPr lang="en-US" sz="1050" dirty="0" smtClean="0">
                <a:effectLst/>
                <a:latin typeface="Gill Sans MT" panose="020B0502020104020203" pitchFamily="34" charset="0"/>
                <a:ea typeface="Calibri" panose="020F0502020204030204" pitchFamily="34" charset="0"/>
                <a:cs typeface="Times New Roman" panose="02020603050405020304" pitchFamily="18" charset="0"/>
              </a:rPr>
              <a:t>But </a:t>
            </a:r>
            <a:r>
              <a:rPr lang="en-US" sz="1050" dirty="0">
                <a:effectLst/>
                <a:latin typeface="Gill Sans MT" panose="020B0502020104020203" pitchFamily="34" charset="0"/>
                <a:ea typeface="Calibri" panose="020F0502020204030204" pitchFamily="34" charset="0"/>
                <a:cs typeface="Times New Roman" panose="02020603050405020304" pitchFamily="18" charset="0"/>
              </a:rPr>
              <a:t>the mill that had the biggest impact on the area was the paper board and leather board manufacturer – Davis Paper Company. In 1906 Henry C. Davis and his brother Horace J. Davis, having recently sold their mills in Davisville, bought the Rowell family farm and the water rights from Frank H. Carr, with the intention of building new mills. The mill buildings would contain </a:t>
            </a:r>
            <a:r>
              <a:rPr lang="en-US" sz="1050" dirty="0" smtClean="0">
                <a:effectLst/>
                <a:latin typeface="Gill Sans MT" panose="020B0502020104020203" pitchFamily="34" charset="0"/>
                <a:ea typeface="Calibri" panose="020F0502020204030204" pitchFamily="34" charset="0"/>
                <a:cs typeface="Times New Roman" panose="02020603050405020304" pitchFamily="18" charset="0"/>
              </a:rPr>
              <a:t>state-of-the-art </a:t>
            </a:r>
            <a:r>
              <a:rPr lang="en-US" sz="1050" dirty="0">
                <a:effectLst/>
                <a:latin typeface="Gill Sans MT" panose="020B0502020104020203" pitchFamily="34" charset="0"/>
                <a:ea typeface="Calibri" panose="020F0502020204030204" pitchFamily="34" charset="0"/>
                <a:cs typeface="Times New Roman" panose="02020603050405020304" pitchFamily="18" charset="0"/>
              </a:rPr>
              <a:t>manufacturing machinery; a new dam was constructed; tenement housing for workers was built; and electricity and telephone were brought in. In addition to these buildings, the Davis’s built a warehouse on the opposite side of the river, next to the railroad </a:t>
            </a:r>
            <a:r>
              <a:rPr lang="en-US" sz="1050" dirty="0" smtClean="0">
                <a:effectLst/>
                <a:latin typeface="Gill Sans MT" panose="020B0502020104020203" pitchFamily="34" charset="0"/>
                <a:ea typeface="Calibri" panose="020F0502020204030204" pitchFamily="34" charset="0"/>
                <a:cs typeface="Times New Roman" panose="02020603050405020304" pitchFamily="18" charset="0"/>
              </a:rPr>
              <a:t>station. </a:t>
            </a:r>
          </a:p>
          <a:p>
            <a:pPr marR="0" indent="228600">
              <a:lnSpc>
                <a:spcPct val="107000"/>
              </a:lnSpc>
              <a:spcBef>
                <a:spcPts val="0"/>
              </a:spcBef>
              <a:spcAft>
                <a:spcPts val="0"/>
              </a:spcAft>
            </a:pPr>
            <a:r>
              <a:rPr lang="en-US" sz="1050" dirty="0" smtClean="0">
                <a:effectLst/>
                <a:latin typeface="Gill Sans MT" panose="020B0502020104020203" pitchFamily="34" charset="0"/>
                <a:ea typeface="Calibri" panose="020F0502020204030204" pitchFamily="34" charset="0"/>
                <a:cs typeface="Times New Roman" panose="02020603050405020304" pitchFamily="18" charset="0"/>
              </a:rPr>
              <a:t>The </a:t>
            </a:r>
            <a:r>
              <a:rPr lang="en-US" sz="1050" dirty="0">
                <a:effectLst/>
                <a:latin typeface="Gill Sans MT" panose="020B0502020104020203" pitchFamily="34" charset="0"/>
                <a:ea typeface="Calibri" panose="020F0502020204030204" pitchFamily="34" charset="0"/>
                <a:cs typeface="Times New Roman" panose="02020603050405020304" pitchFamily="18" charset="0"/>
              </a:rPr>
              <a:t>railroad company, by then owned by Boston </a:t>
            </a:r>
            <a:r>
              <a:rPr lang="en-US" sz="1050" dirty="0" smtClean="0">
                <a:effectLst/>
                <a:latin typeface="Gill Sans MT" panose="020B0502020104020203" pitchFamily="34" charset="0"/>
                <a:ea typeface="Calibri" panose="020F0502020204030204" pitchFamily="34" charset="0"/>
                <a:cs typeface="Times New Roman" panose="02020603050405020304" pitchFamily="18" charset="0"/>
              </a:rPr>
              <a:t>&amp; </a:t>
            </a:r>
            <a:r>
              <a:rPr lang="en-US" sz="1050" dirty="0">
                <a:effectLst/>
                <a:latin typeface="Gill Sans MT" panose="020B0502020104020203" pitchFamily="34" charset="0"/>
                <a:ea typeface="Calibri" panose="020F0502020204030204" pitchFamily="34" charset="0"/>
                <a:cs typeface="Times New Roman" panose="02020603050405020304" pitchFamily="18" charset="0"/>
              </a:rPr>
              <a:t>Maine </a:t>
            </a:r>
            <a:r>
              <a:rPr lang="en-US" sz="1050" dirty="0" smtClean="0">
                <a:effectLst/>
                <a:latin typeface="Gill Sans MT" panose="020B0502020104020203" pitchFamily="34" charset="0"/>
                <a:ea typeface="Calibri" panose="020F0502020204030204" pitchFamily="34" charset="0"/>
                <a:cs typeface="Times New Roman" panose="02020603050405020304" pitchFamily="18" charset="0"/>
              </a:rPr>
              <a:t>Railroad, </a:t>
            </a:r>
            <a:r>
              <a:rPr lang="en-US" sz="1050" dirty="0">
                <a:effectLst/>
                <a:latin typeface="Gill Sans MT" panose="020B0502020104020203" pitchFamily="34" charset="0"/>
                <a:ea typeface="Calibri" panose="020F0502020204030204" pitchFamily="34" charset="0"/>
                <a:cs typeface="Times New Roman" panose="02020603050405020304" pitchFamily="18" charset="0"/>
              </a:rPr>
              <a:t>added new side tracks to accommodate the shipping of finished goods and the receiving of raw materials. </a:t>
            </a:r>
            <a:r>
              <a:rPr lang="en-US" sz="1050" dirty="0" smtClean="0">
                <a:effectLst/>
                <a:latin typeface="Gill Sans MT" panose="020B0502020104020203" pitchFamily="34" charset="0"/>
                <a:ea typeface="Calibri" panose="020F0502020204030204" pitchFamily="34" charset="0"/>
                <a:cs typeface="Times New Roman" panose="02020603050405020304" pitchFamily="18" charset="0"/>
              </a:rPr>
              <a:t>Taking more than two years to complete, it </a:t>
            </a:r>
            <a:r>
              <a:rPr lang="en-US" sz="1050" dirty="0">
                <a:effectLst/>
                <a:latin typeface="Gill Sans MT" panose="020B0502020104020203" pitchFamily="34" charset="0"/>
                <a:ea typeface="Calibri" panose="020F0502020204030204" pitchFamily="34" charset="0"/>
                <a:cs typeface="Times New Roman" panose="02020603050405020304" pitchFamily="18" charset="0"/>
              </a:rPr>
              <a:t>was such an accomplishment </a:t>
            </a:r>
            <a:r>
              <a:rPr lang="en-US" sz="1050" dirty="0" smtClean="0">
                <a:effectLst/>
                <a:latin typeface="Gill Sans MT" panose="020B0502020104020203" pitchFamily="34" charset="0"/>
                <a:ea typeface="Calibri" panose="020F0502020204030204" pitchFamily="34" charset="0"/>
                <a:cs typeface="Times New Roman" panose="02020603050405020304" pitchFamily="18" charset="0"/>
              </a:rPr>
              <a:t>that </a:t>
            </a:r>
            <a:r>
              <a:rPr lang="en-US" sz="1050" dirty="0">
                <a:effectLst/>
                <a:latin typeface="Gill Sans MT" panose="020B0502020104020203" pitchFamily="34" charset="0"/>
                <a:ea typeface="Calibri" panose="020F0502020204030204" pitchFamily="34" charset="0"/>
                <a:cs typeface="Times New Roman" panose="02020603050405020304" pitchFamily="18" charset="0"/>
              </a:rPr>
              <a:t>the Davis’s opened the mills to the public for a night of dancing and music. A special train was hired to carry people to and from the festivities. </a:t>
            </a:r>
            <a:r>
              <a:rPr lang="en-US" sz="1050" dirty="0" smtClean="0">
                <a:effectLst/>
                <a:latin typeface="Gill Sans MT" panose="020B0502020104020203" pitchFamily="34" charset="0"/>
                <a:ea typeface="Calibri" panose="020F0502020204030204" pitchFamily="34" charset="0"/>
                <a:cs typeface="Times New Roman" panose="02020603050405020304" pitchFamily="18" charset="0"/>
              </a:rPr>
              <a:t>By </a:t>
            </a:r>
            <a:r>
              <a:rPr lang="en-US" sz="1050" dirty="0">
                <a:effectLst/>
                <a:latin typeface="Gill Sans MT" panose="020B0502020104020203" pitchFamily="34" charset="0"/>
                <a:ea typeface="Calibri" panose="020F0502020204030204" pitchFamily="34" charset="0"/>
                <a:cs typeface="Times New Roman" panose="02020603050405020304" pitchFamily="18" charset="0"/>
              </a:rPr>
              <a:t>several accounts, it was a most exciting celebration with between 500 and 600 people in attendance from several towns. </a:t>
            </a:r>
            <a:endParaRPr lang="en-US" sz="1050" dirty="0" smtClean="0">
              <a:effectLst/>
              <a:latin typeface="Gill Sans MT" panose="020B0502020104020203" pitchFamily="34" charset="0"/>
              <a:ea typeface="Calibri" panose="020F0502020204030204" pitchFamily="34" charset="0"/>
              <a:cs typeface="Times New Roman" panose="02020603050405020304" pitchFamily="18" charset="0"/>
            </a:endParaRPr>
          </a:p>
          <a:p>
            <a:pPr marR="0" indent="228600">
              <a:lnSpc>
                <a:spcPct val="107000"/>
              </a:lnSpc>
              <a:spcBef>
                <a:spcPts val="0"/>
              </a:spcBef>
              <a:spcAft>
                <a:spcPts val="0"/>
              </a:spcAft>
            </a:pPr>
            <a:r>
              <a:rPr lang="en-US" sz="1050" dirty="0" smtClean="0">
                <a:effectLst/>
                <a:latin typeface="Gill Sans MT" panose="020B0502020104020203" pitchFamily="34" charset="0"/>
                <a:ea typeface="Calibri" panose="020F0502020204030204" pitchFamily="34" charset="0"/>
                <a:cs typeface="Times New Roman" panose="02020603050405020304" pitchFamily="18" charset="0"/>
              </a:rPr>
              <a:t>The </a:t>
            </a:r>
            <a:r>
              <a:rPr lang="en-US" sz="1050" dirty="0">
                <a:effectLst/>
                <a:latin typeface="Gill Sans MT" panose="020B0502020104020203" pitchFamily="34" charset="0"/>
                <a:ea typeface="Calibri" panose="020F0502020204030204" pitchFamily="34" charset="0"/>
                <a:cs typeface="Times New Roman" panose="02020603050405020304" pitchFamily="18" charset="0"/>
              </a:rPr>
              <a:t>Davis Paper Company changed the character of West Hopkinton, bringing in a new population of workers with their families, who needed groceries and sundries which they could buy at the Davis General Store. The West Hopkinton Post Office moved into the store too. And the children attended school in the one-room school house across the covered bridge, near the railroad </a:t>
            </a:r>
            <a:r>
              <a:rPr lang="en-US" sz="1050" dirty="0" smtClean="0">
                <a:effectLst/>
                <a:latin typeface="Gill Sans MT" panose="020B0502020104020203" pitchFamily="34" charset="0"/>
                <a:ea typeface="Calibri" panose="020F0502020204030204" pitchFamily="34" charset="0"/>
                <a:cs typeface="Times New Roman" panose="02020603050405020304" pitchFamily="18" charset="0"/>
              </a:rPr>
              <a:t>station. </a:t>
            </a:r>
            <a:r>
              <a:rPr lang="en-US" sz="1050" dirty="0">
                <a:effectLst/>
                <a:latin typeface="Gill Sans MT" panose="020B0502020104020203" pitchFamily="34" charset="0"/>
                <a:ea typeface="Calibri" panose="020F0502020204030204" pitchFamily="34" charset="0"/>
                <a:cs typeface="Times New Roman" panose="02020603050405020304" pitchFamily="18" charset="0"/>
              </a:rPr>
              <a:t>West Hopkinton was a busy </a:t>
            </a:r>
            <a:r>
              <a:rPr lang="en-US" sz="1050" dirty="0" smtClean="0">
                <a:effectLst/>
                <a:latin typeface="Gill Sans MT" panose="020B0502020104020203" pitchFamily="34" charset="0"/>
                <a:ea typeface="Calibri" panose="020F0502020204030204" pitchFamily="34" charset="0"/>
                <a:cs typeface="Times New Roman" panose="02020603050405020304" pitchFamily="18" charset="0"/>
              </a:rPr>
              <a:t>community in the early 20</a:t>
            </a:r>
            <a:r>
              <a:rPr lang="en-US" sz="1050" baseline="30000" dirty="0" smtClean="0">
                <a:effectLst/>
                <a:latin typeface="Gill Sans MT" panose="020B0502020104020203" pitchFamily="34" charset="0"/>
                <a:ea typeface="Calibri" panose="020F0502020204030204" pitchFamily="34" charset="0"/>
                <a:cs typeface="Times New Roman" panose="02020603050405020304" pitchFamily="18" charset="0"/>
              </a:rPr>
              <a:t>th</a:t>
            </a:r>
            <a:r>
              <a:rPr lang="en-US" sz="1050" dirty="0" smtClean="0">
                <a:effectLst/>
                <a:latin typeface="Gill Sans MT" panose="020B0502020104020203" pitchFamily="34" charset="0"/>
                <a:ea typeface="Calibri" panose="020F0502020204030204" pitchFamily="34" charset="0"/>
                <a:cs typeface="Times New Roman" panose="02020603050405020304" pitchFamily="18" charset="0"/>
              </a:rPr>
              <a:t>-century.</a:t>
            </a:r>
            <a:r>
              <a:rPr lang="en-US" sz="1050" dirty="0">
                <a:effectLst/>
                <a:latin typeface="Gill Sans MT" panose="020B0502020104020203" pitchFamily="34" charset="0"/>
                <a:ea typeface="Calibri" panose="020F0502020204030204" pitchFamily="34" charset="0"/>
                <a:cs typeface="Times New Roman" panose="02020603050405020304" pitchFamily="18" charset="0"/>
              </a:rPr>
              <a:t> </a:t>
            </a:r>
            <a:endParaRPr lang="en-US" sz="1050" dirty="0" smtClean="0">
              <a:effectLst/>
              <a:latin typeface="Gill Sans MT" panose="020B0502020104020203" pitchFamily="34" charset="0"/>
              <a:ea typeface="Calibri" panose="020F0502020204030204" pitchFamily="34" charset="0"/>
              <a:cs typeface="Times New Roman" panose="02020603050405020304" pitchFamily="18" charset="0"/>
            </a:endParaRPr>
          </a:p>
          <a:p>
            <a:pPr marR="0" indent="228600">
              <a:lnSpc>
                <a:spcPct val="107000"/>
              </a:lnSpc>
              <a:spcBef>
                <a:spcPts val="0"/>
              </a:spcBef>
              <a:spcAft>
                <a:spcPts val="0"/>
              </a:spcAft>
            </a:pPr>
            <a:r>
              <a:rPr lang="en-US" sz="1050" dirty="0">
                <a:latin typeface="Gill Sans MT" panose="020B0502020104020203" pitchFamily="34" charset="0"/>
                <a:ea typeface="Calibri" panose="020F0502020204030204" pitchFamily="34" charset="0"/>
                <a:cs typeface="Times New Roman" panose="02020603050405020304" pitchFamily="18" charset="0"/>
              </a:rPr>
              <a:t>In 1947 </a:t>
            </a:r>
            <a:r>
              <a:rPr lang="en-US" sz="1050" dirty="0" smtClean="0">
                <a:latin typeface="Gill Sans MT" panose="020B0502020104020203" pitchFamily="34" charset="0"/>
                <a:ea typeface="Calibri" panose="020F0502020204030204" pitchFamily="34" charset="0"/>
                <a:cs typeface="Times New Roman" panose="02020603050405020304" pitchFamily="18" charset="0"/>
              </a:rPr>
              <a:t>the Davis Paper Company was purchased by Hoague </a:t>
            </a:r>
            <a:r>
              <a:rPr lang="en-US" sz="1050" dirty="0">
                <a:latin typeface="Gill Sans MT" panose="020B0502020104020203" pitchFamily="34" charset="0"/>
                <a:ea typeface="Calibri" panose="020F0502020204030204" pitchFamily="34" charset="0"/>
                <a:cs typeface="Times New Roman" panose="02020603050405020304" pitchFamily="18" charset="0"/>
              </a:rPr>
              <a:t>and </a:t>
            </a:r>
            <a:r>
              <a:rPr lang="en-US" sz="1050" dirty="0" smtClean="0">
                <a:latin typeface="Gill Sans MT" panose="020B0502020104020203" pitchFamily="34" charset="0"/>
                <a:ea typeface="Calibri" panose="020F0502020204030204" pitchFamily="34" charset="0"/>
                <a:cs typeface="Times New Roman" panose="02020603050405020304" pitchFamily="18" charset="0"/>
              </a:rPr>
              <a:t>Sprague which produced cardboard.</a:t>
            </a:r>
            <a:endParaRPr lang="en-US" sz="1050" dirty="0">
              <a:effectLst/>
              <a:latin typeface="Gill Sans MT" panose="020B0502020104020203" pitchFamily="34" charset="0"/>
              <a:ea typeface="Calibri" panose="020F0502020204030204" pitchFamily="34" charset="0"/>
              <a:cs typeface="Times New Roman" panose="02020603050405020304" pitchFamily="18" charset="0"/>
            </a:endParaRPr>
          </a:p>
        </p:txBody>
      </p:sp>
      <p:sp>
        <p:nvSpPr>
          <p:cNvPr id="12" name="TextBox 11"/>
          <p:cNvSpPr txBox="1"/>
          <p:nvPr/>
        </p:nvSpPr>
        <p:spPr>
          <a:xfrm>
            <a:off x="755293" y="984415"/>
            <a:ext cx="5081981" cy="738664"/>
          </a:xfrm>
          <a:prstGeom prst="rect">
            <a:avLst/>
          </a:prstGeom>
          <a:noFill/>
        </p:spPr>
        <p:txBody>
          <a:bodyPr wrap="square" rtlCol="0">
            <a:spAutoFit/>
          </a:bodyPr>
          <a:lstStyle/>
          <a:p>
            <a:r>
              <a:rPr lang="en-US" sz="1050" i="1" dirty="0" smtClean="0">
                <a:latin typeface="Gill Sans MT" panose="020B0502020104020203" pitchFamily="34" charset="0"/>
              </a:rPr>
              <a:t>From the Contoocook Reservoir Viewpoint, you can walk or drive (app. 0.5 miles) to where the Davis Paper Company was located.  Cross over the dam, continue on Maple St. until you get to the very sharp curve near the Rowell Covered Bridge.  Davis Paper Company was located directly across from the white structure at the sharp curve.   </a:t>
            </a:r>
            <a:endParaRPr lang="en-US" sz="1050" i="1" dirty="0">
              <a:latin typeface="Gill Sans MT" panose="020B0502020104020203" pitchFamily="34" charset="0"/>
            </a:endParaRPr>
          </a:p>
        </p:txBody>
      </p:sp>
    </p:spTree>
    <p:extLst>
      <p:ext uri="{BB962C8B-B14F-4D97-AF65-F5344CB8AC3E}">
        <p14:creationId xmlns:p14="http://schemas.microsoft.com/office/powerpoint/2010/main" val="423330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95498" y="7014210"/>
            <a:ext cx="2422340" cy="457200"/>
            <a:chOff x="202872" y="7014210"/>
            <a:chExt cx="2422340" cy="457200"/>
          </a:xfrm>
        </p:grpSpPr>
        <p:sp>
          <p:nvSpPr>
            <p:cNvPr id="5" name="Title 1"/>
            <p:cNvSpPr txBox="1">
              <a:spLocks/>
            </p:cNvSpPr>
            <p:nvPr/>
          </p:nvSpPr>
          <p:spPr>
            <a:xfrm>
              <a:off x="577316" y="7090885"/>
              <a:ext cx="2047896" cy="380525"/>
            </a:xfrm>
            <a:prstGeom prst="rect">
              <a:avLst/>
            </a:prstGeom>
          </p:spPr>
          <p:txBody>
            <a:bodyPr vert="horz" lIns="91440" tIns="45720" rIns="91440" bIns="45720" rtlCol="0" anchor="b">
              <a:normAutofit/>
            </a:bodyPr>
            <a:lstStyle>
              <a:lvl1pPr algn="l" defTabSz="1005840" rtl="0" eaLnBrk="1" latinLnBrk="0" hangingPunct="1">
                <a:lnSpc>
                  <a:spcPct val="85000"/>
                </a:lnSpc>
                <a:spcBef>
                  <a:spcPct val="0"/>
                </a:spcBef>
                <a:buNone/>
                <a:defRPr sz="7260" kern="1200" spc="-55" baseline="0">
                  <a:solidFill>
                    <a:schemeClr val="tx1"/>
                  </a:solidFill>
                  <a:latin typeface="+mj-lt"/>
                  <a:ea typeface="+mj-ea"/>
                  <a:cs typeface="+mj-cs"/>
                </a:defRPr>
              </a:lvl1pPr>
            </a:lstStyle>
            <a:p>
              <a:r>
                <a:rPr lang="en-US" sz="1100" cap="small" dirty="0">
                  <a:latin typeface="Felix Titling" panose="04060505060202020A04" pitchFamily="82" charset="0"/>
                </a:rPr>
                <a:t>Hopkinton Historical Society</a:t>
              </a:r>
              <a:br>
                <a:rPr lang="en-US" sz="1100" cap="small" dirty="0">
                  <a:latin typeface="Felix Titling" panose="04060505060202020A04" pitchFamily="82" charset="0"/>
                </a:rPr>
              </a:br>
              <a:r>
                <a:rPr lang="en-US" sz="1050" i="1" dirty="0">
                  <a:latin typeface="Gill Sans MT" panose="020B0502020104020203" pitchFamily="34" charset="0"/>
                </a:rPr>
                <a:t>Celebrating Hopkinton History Since 1859</a:t>
              </a:r>
              <a:endParaRPr lang="en-US" sz="1100" i="1" dirty="0">
                <a:latin typeface="Gill Sans MT" panose="020B0502020104020203"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72" y="7014210"/>
              <a:ext cx="374444" cy="457200"/>
            </a:xfrm>
            <a:prstGeom prst="rect">
              <a:avLst/>
            </a:prstGeom>
          </p:spPr>
        </p:pic>
      </p:grpSp>
      <p:sp>
        <p:nvSpPr>
          <p:cNvPr id="4" name="TextBox 3">
            <a:extLst>
              <a:ext uri="{FF2B5EF4-FFF2-40B4-BE49-F238E27FC236}">
                <a16:creationId xmlns:a16="http://schemas.microsoft.com/office/drawing/2014/main" id="{84251CBB-43A2-48F6-B3F2-CDA354934655}"/>
              </a:ext>
            </a:extLst>
          </p:cNvPr>
          <p:cNvSpPr txBox="1"/>
          <p:nvPr/>
        </p:nvSpPr>
        <p:spPr>
          <a:xfrm>
            <a:off x="685983" y="325835"/>
            <a:ext cx="5171891" cy="461665"/>
          </a:xfrm>
          <a:prstGeom prst="rect">
            <a:avLst/>
          </a:prstGeom>
          <a:noFill/>
        </p:spPr>
        <p:txBody>
          <a:bodyPr wrap="square" rtlCol="0">
            <a:spAutoFit/>
          </a:bodyPr>
          <a:lstStyle/>
          <a:p>
            <a:r>
              <a:rPr lang="en-US" sz="2400" dirty="0" smtClean="0">
                <a:latin typeface="Bernard MT Condensed" panose="02050806060905020404" pitchFamily="18" charset="0"/>
              </a:rPr>
              <a:t>Introduction and Overview of the Route</a:t>
            </a:r>
            <a:endParaRPr lang="en-US" dirty="0">
              <a:latin typeface="Bernard MT Condensed" panose="02050806060905020404" pitchFamily="18" charset="0"/>
            </a:endParaRPr>
          </a:p>
        </p:txBody>
      </p:sp>
      <p:sp>
        <p:nvSpPr>
          <p:cNvPr id="9" name="TextBox 8"/>
          <p:cNvSpPr txBox="1"/>
          <p:nvPr/>
        </p:nvSpPr>
        <p:spPr>
          <a:xfrm>
            <a:off x="685983" y="969148"/>
            <a:ext cx="8397057" cy="5632311"/>
          </a:xfrm>
          <a:prstGeom prst="rect">
            <a:avLst/>
          </a:prstGeom>
          <a:noFill/>
        </p:spPr>
        <p:txBody>
          <a:bodyPr wrap="square" rtlCol="0">
            <a:spAutoFit/>
          </a:bodyPr>
          <a:lstStyle/>
          <a:p>
            <a:r>
              <a:rPr lang="en-US" sz="1800" dirty="0" smtClean="0">
                <a:latin typeface="Bernard MT Condensed" panose="02050806060905020404" pitchFamily="18" charset="0"/>
              </a:rPr>
              <a:t>Introduction</a:t>
            </a:r>
            <a:endParaRPr lang="en-US" sz="1800" dirty="0">
              <a:latin typeface="Bernard MT Condensed" panose="02050806060905020404" pitchFamily="18" charset="0"/>
            </a:endParaRPr>
          </a:p>
          <a:p>
            <a:pPr indent="228600"/>
            <a:r>
              <a:rPr lang="en-US" sz="1200" dirty="0" smtClean="0">
                <a:latin typeface="Gill Sans MT" panose="020B0502020104020203" pitchFamily="34" charset="0"/>
              </a:rPr>
              <a:t>There </a:t>
            </a:r>
            <a:r>
              <a:rPr lang="en-US" sz="1200" dirty="0">
                <a:latin typeface="Gill Sans MT" panose="020B0502020104020203" pitchFamily="34" charset="0"/>
              </a:rPr>
              <a:t>are </a:t>
            </a:r>
            <a:r>
              <a:rPr lang="en-US" sz="1200" dirty="0" smtClean="0">
                <a:latin typeface="Gill Sans MT" panose="020B0502020104020203" pitchFamily="34" charset="0"/>
              </a:rPr>
              <a:t>many </a:t>
            </a:r>
            <a:r>
              <a:rPr lang="en-US" sz="1200" dirty="0">
                <a:latin typeface="Gill Sans MT" panose="020B0502020104020203" pitchFamily="34" charset="0"/>
              </a:rPr>
              <a:t>ways to approach the social history of the </a:t>
            </a:r>
            <a:r>
              <a:rPr lang="en-US" sz="1200" dirty="0" smtClean="0">
                <a:latin typeface="Gill Sans MT" panose="020B0502020104020203" pitchFamily="34" charset="0"/>
              </a:rPr>
              <a:t>railroad </a:t>
            </a:r>
            <a:r>
              <a:rPr lang="en-US" sz="1200" dirty="0">
                <a:latin typeface="Gill Sans MT" panose="020B0502020104020203" pitchFamily="34" charset="0"/>
              </a:rPr>
              <a:t>– </a:t>
            </a:r>
            <a:r>
              <a:rPr lang="en-US" sz="1200" dirty="0" smtClean="0">
                <a:latin typeface="Gill Sans MT" panose="020B0502020104020203" pitchFamily="34" charset="0"/>
              </a:rPr>
              <a:t>how it expanded markets for farmers, increased tourism, expanded mobility for rural communities, and its affect on mills and factories along the Contoocook River.   However, too </a:t>
            </a:r>
            <a:r>
              <a:rPr lang="en-US" sz="1200" dirty="0">
                <a:latin typeface="Gill Sans MT" panose="020B0502020104020203" pitchFamily="34" charset="0"/>
              </a:rPr>
              <a:t>often when people think of the railroad today, it is a romanticized version of its history.  People reminisce about “simpler times” and quote from Thornton Wilder’s </a:t>
            </a:r>
            <a:r>
              <a:rPr lang="en-US" sz="1200" i="1" dirty="0">
                <a:latin typeface="Gill Sans MT" panose="020B0502020104020203" pitchFamily="34" charset="0"/>
              </a:rPr>
              <a:t>Our Town</a:t>
            </a:r>
            <a:r>
              <a:rPr lang="en-US" sz="1200" dirty="0">
                <a:latin typeface="Gill Sans MT" panose="020B0502020104020203" pitchFamily="34" charset="0"/>
              </a:rPr>
              <a:t>:  “If you hold your breath you can hear the train from the station all the way to Contoocook.”  This sentimentalized version </a:t>
            </a:r>
            <a:r>
              <a:rPr lang="en-US" sz="1200" dirty="0" smtClean="0">
                <a:latin typeface="Gill Sans MT" panose="020B0502020104020203" pitchFamily="34" charset="0"/>
              </a:rPr>
              <a:t>sometimes ignores aspects </a:t>
            </a:r>
            <a:r>
              <a:rPr lang="en-US" sz="1200" dirty="0">
                <a:latin typeface="Gill Sans MT" panose="020B0502020104020203" pitchFamily="34" charset="0"/>
              </a:rPr>
              <a:t>of the railroad – the immigrant laborers, </a:t>
            </a:r>
            <a:r>
              <a:rPr lang="en-US" sz="1200" dirty="0" smtClean="0">
                <a:latin typeface="Gill Sans MT" panose="020B0502020104020203" pitchFamily="34" charset="0"/>
              </a:rPr>
              <a:t>those </a:t>
            </a:r>
            <a:r>
              <a:rPr lang="en-US" sz="1200" dirty="0">
                <a:latin typeface="Gill Sans MT" panose="020B0502020104020203" pitchFamily="34" charset="0"/>
              </a:rPr>
              <a:t>displaced from their homes along the river, </a:t>
            </a:r>
            <a:r>
              <a:rPr lang="en-US" sz="1200" dirty="0" smtClean="0">
                <a:latin typeface="Gill Sans MT" panose="020B0502020104020203" pitchFamily="34" charset="0"/>
              </a:rPr>
              <a:t>and the </a:t>
            </a:r>
            <a:r>
              <a:rPr lang="en-US" sz="1200" dirty="0">
                <a:latin typeface="Gill Sans MT" panose="020B0502020104020203" pitchFamily="34" charset="0"/>
              </a:rPr>
              <a:t>townspeople and other investors </a:t>
            </a:r>
            <a:r>
              <a:rPr lang="en-US" sz="1200" dirty="0" smtClean="0">
                <a:latin typeface="Gill Sans MT" panose="020B0502020104020203" pitchFamily="34" charset="0"/>
              </a:rPr>
              <a:t>who purchased bonds that </a:t>
            </a:r>
            <a:r>
              <a:rPr lang="en-US" sz="1200" dirty="0">
                <a:latin typeface="Gill Sans MT" panose="020B0502020104020203" pitchFamily="34" charset="0"/>
              </a:rPr>
              <a:t>paid for the </a:t>
            </a:r>
            <a:r>
              <a:rPr lang="en-US" sz="1200" dirty="0" smtClean="0">
                <a:latin typeface="Gill Sans MT" panose="020B0502020104020203" pitchFamily="34" charset="0"/>
              </a:rPr>
              <a:t>railroad – which we </a:t>
            </a:r>
            <a:r>
              <a:rPr lang="en-US" sz="1200" dirty="0">
                <a:latin typeface="Gill Sans MT" panose="020B0502020104020203" pitchFamily="34" charset="0"/>
              </a:rPr>
              <a:t>have tried to include in this driving tour. </a:t>
            </a:r>
          </a:p>
          <a:p>
            <a:pPr indent="228600"/>
            <a:r>
              <a:rPr lang="en-US" sz="1200" dirty="0">
                <a:latin typeface="Gill Sans MT" panose="020B0502020104020203" pitchFamily="34" charset="0"/>
              </a:rPr>
              <a:t>We hope you enjoy this driving tour, that you learn something you didn’t know before, and perhaps </a:t>
            </a:r>
            <a:r>
              <a:rPr lang="en-US" sz="1200" dirty="0" smtClean="0">
                <a:latin typeface="Gill Sans MT" panose="020B0502020104020203" pitchFamily="34" charset="0"/>
              </a:rPr>
              <a:t>gain </a:t>
            </a:r>
            <a:r>
              <a:rPr lang="en-US" sz="1200" dirty="0">
                <a:latin typeface="Gill Sans MT" panose="020B0502020104020203" pitchFamily="34" charset="0"/>
              </a:rPr>
              <a:t>a different perspective. </a:t>
            </a:r>
            <a:r>
              <a:rPr lang="en-US" sz="1200" dirty="0" smtClean="0">
                <a:latin typeface="Gill Sans MT" panose="020B0502020104020203" pitchFamily="34" charset="0"/>
              </a:rPr>
              <a:t>  Thank you for joining us!</a:t>
            </a:r>
          </a:p>
          <a:p>
            <a:pPr indent="228600"/>
            <a:endParaRPr lang="en-US" sz="1200" dirty="0">
              <a:latin typeface="Gill Sans MT" panose="020B0502020104020203" pitchFamily="34" charset="0"/>
            </a:endParaRPr>
          </a:p>
          <a:p>
            <a:pPr indent="228600"/>
            <a:endParaRPr lang="en-US" sz="1200" dirty="0">
              <a:latin typeface="Gill Sans MT" panose="020B0502020104020203" pitchFamily="34" charset="0"/>
            </a:endParaRPr>
          </a:p>
          <a:p>
            <a:r>
              <a:rPr lang="en-US" sz="1800" dirty="0" smtClean="0">
                <a:latin typeface="Bernard MT Condensed" panose="02050806060905020404" pitchFamily="18" charset="0"/>
              </a:rPr>
              <a:t>Overview of the Route</a:t>
            </a:r>
          </a:p>
          <a:p>
            <a:r>
              <a:rPr lang="en-US" sz="1200" i="1" dirty="0" smtClean="0">
                <a:latin typeface="Gill Sans MT" panose="020B0502020104020203" pitchFamily="34" charset="0"/>
              </a:rPr>
              <a:t>Note</a:t>
            </a:r>
            <a:r>
              <a:rPr lang="en-US" sz="1200" i="1" dirty="0">
                <a:latin typeface="Gill Sans MT" panose="020B0502020104020203" pitchFamily="34" charset="0"/>
              </a:rPr>
              <a:t>:  Please be respectful of private property.  If you are driving, pull off the road completely and do not block driveways or roads.  If you get out of your car, make sure you are on public land or have the owner’s permission to be on it</a:t>
            </a:r>
            <a:r>
              <a:rPr lang="en-US" sz="1200" i="1" dirty="0" smtClean="0">
                <a:latin typeface="Gill Sans MT" panose="020B0502020104020203" pitchFamily="34" charset="0"/>
              </a:rPr>
              <a:t>.  We suggest the tour be done during daylight hours.</a:t>
            </a:r>
          </a:p>
          <a:p>
            <a:pPr indent="228600"/>
            <a:endParaRPr lang="en-US" sz="1200" dirty="0">
              <a:latin typeface="Gill Sans MT" panose="020B0502020104020203" pitchFamily="34" charset="0"/>
            </a:endParaRPr>
          </a:p>
          <a:p>
            <a:pPr indent="228600"/>
            <a:r>
              <a:rPr lang="en-US" sz="1200" dirty="0" smtClean="0">
                <a:latin typeface="Gill Sans MT" panose="020B0502020104020203" pitchFamily="34" charset="0"/>
              </a:rPr>
              <a:t>Although </a:t>
            </a:r>
            <a:r>
              <a:rPr lang="en-US" sz="1200" dirty="0" smtClean="0">
                <a:latin typeface="Gill Sans MT" panose="020B0502020104020203" pitchFamily="34" charset="0"/>
              </a:rPr>
              <a:t>the </a:t>
            </a:r>
            <a:r>
              <a:rPr lang="en-US" sz="1200" dirty="0" smtClean="0">
                <a:latin typeface="Gill Sans MT" panose="020B0502020104020203" pitchFamily="34" charset="0"/>
              </a:rPr>
              <a:t>stops on this tour can be done in any order, we have chosen to begin </a:t>
            </a:r>
            <a:r>
              <a:rPr lang="en-US" sz="1200" dirty="0" smtClean="0">
                <a:latin typeface="Gill Sans MT" panose="020B0502020104020203" pitchFamily="34" charset="0"/>
              </a:rPr>
              <a:t>at the Tyler Station (Stop #1), which was the first stop in Hopkinton headed west from Concord.  Next is the home of Joseph Barnard, (Stop </a:t>
            </a:r>
            <a:r>
              <a:rPr lang="en-US" sz="1200" dirty="0" smtClean="0">
                <a:latin typeface="Gill Sans MT" panose="020B0502020104020203" pitchFamily="34" charset="0"/>
              </a:rPr>
              <a:t>#2) who supplied the lumber for the Contoocook Valley Railroad and acted as building agent for the railroad.   We stop briefly in Hopkinton Village (Stop #3) to learn about an inn that included the convenience of arriving by rail in its advertising and a popular summer camp.</a:t>
            </a:r>
          </a:p>
          <a:p>
            <a:pPr indent="228600"/>
            <a:r>
              <a:rPr lang="en-US" sz="1200" dirty="0" smtClean="0">
                <a:latin typeface="Gill Sans MT" panose="020B0502020104020203" pitchFamily="34" charset="0"/>
              </a:rPr>
              <a:t>From Hopkinton Village we move to Contoocook Village (Stop #4), where the Contoocook Depot, tramp house (no longer standing), and oldest covered railroad bridge are located.  We also look at the various workers that built and ran the railroads.</a:t>
            </a:r>
          </a:p>
          <a:p>
            <a:pPr indent="228600"/>
            <a:r>
              <a:rPr lang="en-US" sz="1200" dirty="0" smtClean="0">
                <a:latin typeface="Gill Sans MT" panose="020B0502020104020203" pitchFamily="34" charset="0"/>
              </a:rPr>
              <a:t>The railroad line split right after the covered bridge (travelling west), with the Contoocook Valley Railroad heading west/southwest through West Hopkinton, and the Concord &amp; Claremont line heading northwest through Warner and Bradford.</a:t>
            </a:r>
          </a:p>
          <a:p>
            <a:pPr indent="228600"/>
            <a:r>
              <a:rPr lang="en-US" sz="1200" dirty="0" smtClean="0">
                <a:latin typeface="Gill Sans MT" panose="020B0502020104020203" pitchFamily="34" charset="0"/>
              </a:rPr>
              <a:t>On Cedar St. in Contoocook Village (Stop #5) we learn more about some of the businesses that utilized the railroad, as well as railroad owners and investors.</a:t>
            </a:r>
          </a:p>
          <a:p>
            <a:pPr indent="228600"/>
            <a:r>
              <a:rPr lang="en-US" sz="1200" dirty="0" smtClean="0">
                <a:latin typeface="Gill Sans MT" panose="020B0502020104020203" pitchFamily="34" charset="0"/>
              </a:rPr>
              <a:t>The next stop follows the route of the Concord and Claremont line,  in what has now become the Stevens Rail Trail (Stop #6).</a:t>
            </a:r>
          </a:p>
          <a:p>
            <a:pPr indent="228600"/>
            <a:r>
              <a:rPr lang="en-US" sz="1200" dirty="0" smtClean="0">
                <a:latin typeface="Gill Sans MT" panose="020B0502020104020203" pitchFamily="34" charset="0"/>
              </a:rPr>
              <a:t>The final stop on the driving tour is West Hopkinton, where the West Hopkinton Station was located (Stop #7).</a:t>
            </a:r>
            <a:endParaRPr lang="en-US" sz="1200" dirty="0">
              <a:latin typeface="Gill Sans MT" panose="020B0502020104020203" pitchFamily="34" charset="0"/>
            </a:endParaRPr>
          </a:p>
        </p:txBody>
      </p:sp>
    </p:spTree>
    <p:extLst>
      <p:ext uri="{BB962C8B-B14F-4D97-AF65-F5344CB8AC3E}">
        <p14:creationId xmlns:p14="http://schemas.microsoft.com/office/powerpoint/2010/main" val="19769265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293" y="345797"/>
            <a:ext cx="9050693" cy="777240"/>
          </a:xfrm>
        </p:spPr>
        <p:txBody>
          <a:bodyPr>
            <a:normAutofit/>
          </a:bodyPr>
          <a:lstStyle/>
          <a:p>
            <a:r>
              <a:rPr lang="en-US" sz="2400" dirty="0">
                <a:latin typeface="Bernard MT Condensed" panose="02050806060905020404" pitchFamily="18" charset="0"/>
              </a:rPr>
              <a:t>Stop </a:t>
            </a:r>
            <a:r>
              <a:rPr lang="en-US" sz="2400" dirty="0" smtClean="0">
                <a:latin typeface="Bernard MT Condensed" panose="02050806060905020404" pitchFamily="18" charset="0"/>
              </a:rPr>
              <a:t>#7c: West Hopkinton:  Hopkinton-Everett Dam</a:t>
            </a:r>
            <a:r>
              <a:rPr lang="en-US" sz="2400" dirty="0">
                <a:latin typeface="Bernard MT Condensed" panose="02050806060905020404" pitchFamily="18" charset="0"/>
              </a:rPr>
              <a:t/>
            </a:r>
            <a:br>
              <a:rPr lang="en-US" sz="2400" dirty="0">
                <a:latin typeface="Bernard MT Condensed" panose="02050806060905020404" pitchFamily="18" charset="0"/>
              </a:rPr>
            </a:br>
            <a:r>
              <a:rPr lang="en-US" sz="2400" dirty="0">
                <a:latin typeface="Bernard MT Condensed" panose="02050806060905020404" pitchFamily="18" charset="0"/>
              </a:rPr>
              <a:t>Contoocook Reservoir Viewpoint, </a:t>
            </a:r>
            <a:r>
              <a:rPr lang="en-US" sz="2400" dirty="0" smtClean="0">
                <a:latin typeface="Bernard MT Condensed" panose="02050806060905020404" pitchFamily="18" charset="0"/>
              </a:rPr>
              <a:t>plus code: 57Q2+97 </a:t>
            </a:r>
            <a:r>
              <a:rPr lang="en-US" sz="2400" dirty="0">
                <a:latin typeface="Bernard MT Condensed" panose="02050806060905020404" pitchFamily="18" charset="0"/>
              </a:rPr>
              <a:t>Hopkinton</a:t>
            </a:r>
          </a:p>
        </p:txBody>
      </p:sp>
      <p:grpSp>
        <p:nvGrpSpPr>
          <p:cNvPr id="3" name="Group 2"/>
          <p:cNvGrpSpPr/>
          <p:nvPr/>
        </p:nvGrpSpPr>
        <p:grpSpPr>
          <a:xfrm>
            <a:off x="202872" y="7014210"/>
            <a:ext cx="2422340" cy="457200"/>
            <a:chOff x="202872" y="7014210"/>
            <a:chExt cx="2422340" cy="457200"/>
          </a:xfrm>
        </p:grpSpPr>
        <p:sp>
          <p:nvSpPr>
            <p:cNvPr id="4" name="Title 1"/>
            <p:cNvSpPr txBox="1">
              <a:spLocks/>
            </p:cNvSpPr>
            <p:nvPr/>
          </p:nvSpPr>
          <p:spPr>
            <a:xfrm>
              <a:off x="577316" y="7090885"/>
              <a:ext cx="2047896" cy="380525"/>
            </a:xfrm>
            <a:prstGeom prst="rect">
              <a:avLst/>
            </a:prstGeom>
          </p:spPr>
          <p:txBody>
            <a:bodyPr vert="horz" lIns="91440" tIns="45720" rIns="91440" bIns="45720" rtlCol="0" anchor="b">
              <a:normAutofit/>
            </a:bodyPr>
            <a:lstStyle>
              <a:lvl1pPr algn="l" defTabSz="1005840" rtl="0" eaLnBrk="1" latinLnBrk="0" hangingPunct="1">
                <a:lnSpc>
                  <a:spcPct val="85000"/>
                </a:lnSpc>
                <a:spcBef>
                  <a:spcPct val="0"/>
                </a:spcBef>
                <a:buNone/>
                <a:defRPr sz="7260" kern="1200" spc="-55" baseline="0">
                  <a:solidFill>
                    <a:schemeClr val="tx1"/>
                  </a:solidFill>
                  <a:latin typeface="+mj-lt"/>
                  <a:ea typeface="+mj-ea"/>
                  <a:cs typeface="+mj-cs"/>
                </a:defRPr>
              </a:lvl1pPr>
            </a:lstStyle>
            <a:p>
              <a:r>
                <a:rPr lang="en-US" sz="1100" cap="small" dirty="0">
                  <a:latin typeface="Felix Titling" panose="04060505060202020A04" pitchFamily="82" charset="0"/>
                </a:rPr>
                <a:t>Hopkinton Historical Society</a:t>
              </a:r>
              <a:br>
                <a:rPr lang="en-US" sz="1100" cap="small" dirty="0">
                  <a:latin typeface="Felix Titling" panose="04060505060202020A04" pitchFamily="82" charset="0"/>
                </a:rPr>
              </a:br>
              <a:r>
                <a:rPr lang="en-US" sz="1050" i="1" dirty="0">
                  <a:latin typeface="Gill Sans MT" panose="020B0502020104020203" pitchFamily="34" charset="0"/>
                </a:rPr>
                <a:t>Celebrating Hopkinton History Since 1859</a:t>
              </a:r>
              <a:endParaRPr lang="en-US" sz="1100" i="1" dirty="0">
                <a:latin typeface="Gill Sans MT" panose="020B0502020104020203"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72" y="7014210"/>
              <a:ext cx="374444" cy="457200"/>
            </a:xfrm>
            <a:prstGeom prst="rect">
              <a:avLst/>
            </a:prstGeom>
          </p:spPr>
        </p:pic>
      </p:grpSp>
      <p:grpSp>
        <p:nvGrpSpPr>
          <p:cNvPr id="6" name="Group 5"/>
          <p:cNvGrpSpPr/>
          <p:nvPr/>
        </p:nvGrpSpPr>
        <p:grpSpPr>
          <a:xfrm>
            <a:off x="5536183" y="1466200"/>
            <a:ext cx="3788792" cy="5624685"/>
            <a:chOff x="5602858" y="1294101"/>
            <a:chExt cx="3788792" cy="5624685"/>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0721" y="4306057"/>
              <a:ext cx="3617838" cy="218184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9065" y="1294101"/>
              <a:ext cx="3309494" cy="2678230"/>
            </a:xfrm>
            <a:prstGeom prst="rect">
              <a:avLst/>
            </a:prstGeom>
          </p:spPr>
        </p:pic>
        <p:sp>
          <p:nvSpPr>
            <p:cNvPr id="9" name="TextBox 8"/>
            <p:cNvSpPr txBox="1"/>
            <p:nvPr/>
          </p:nvSpPr>
          <p:spPr>
            <a:xfrm>
              <a:off x="5602858" y="6487899"/>
              <a:ext cx="3788792" cy="430887"/>
            </a:xfrm>
            <a:prstGeom prst="rect">
              <a:avLst/>
            </a:prstGeom>
            <a:noFill/>
          </p:spPr>
          <p:txBody>
            <a:bodyPr wrap="square" rtlCol="0">
              <a:spAutoFit/>
            </a:bodyPr>
            <a:lstStyle/>
            <a:p>
              <a:r>
                <a:rPr lang="en-US" sz="1050" i="1" dirty="0">
                  <a:latin typeface="Gill Sans MT" panose="020B0502020104020203" pitchFamily="34" charset="0"/>
                </a:rPr>
                <a:t>These two images show West Hopkinton before and after construction of the Hopkinton-Everett Dam.  HHS collection.</a:t>
              </a:r>
            </a:p>
          </p:txBody>
        </p:sp>
      </p:grpSp>
      <p:sp>
        <p:nvSpPr>
          <p:cNvPr id="10" name="Text Box 2"/>
          <p:cNvSpPr txBox="1">
            <a:spLocks noChangeArrowheads="1"/>
          </p:cNvSpPr>
          <p:nvPr/>
        </p:nvSpPr>
        <p:spPr bwMode="auto">
          <a:xfrm>
            <a:off x="755293" y="1888220"/>
            <a:ext cx="4269094" cy="5093702"/>
          </a:xfrm>
          <a:prstGeom prst="rect">
            <a:avLst/>
          </a:prstGeom>
          <a:noFill/>
          <a:ln w="9525">
            <a:noFill/>
            <a:miter lim="800000"/>
            <a:headEnd/>
            <a:tailEnd/>
          </a:ln>
        </p:spPr>
        <p:txBody>
          <a:bodyPr rot="0" vert="horz" wrap="square" lIns="91440" tIns="45720" rIns="91440" bIns="45720" anchor="t" anchorCtr="0">
            <a:spAutoFit/>
          </a:bodyPr>
          <a:lstStyle/>
          <a:p>
            <a:pPr marR="0" indent="230188">
              <a:spcBef>
                <a:spcPts val="0"/>
              </a:spcBef>
            </a:pPr>
            <a:r>
              <a:rPr lang="en-US" sz="1300" dirty="0">
                <a:latin typeface="Gill Sans MT" panose="020B0502020104020203" pitchFamily="34" charset="0"/>
                <a:ea typeface="Calibri" panose="020F0502020204030204" pitchFamily="34" charset="0"/>
                <a:cs typeface="Times New Roman" panose="02020603050405020304" pitchFamily="18" charset="0"/>
              </a:rPr>
              <a:t>Much of the landscape has changed in West Hopkinton since the building of the Hopkinton-Everett dam project by the Army Corps of Engineers, which began in the late </a:t>
            </a:r>
            <a:r>
              <a:rPr lang="en-US" sz="1300" dirty="0" smtClean="0">
                <a:latin typeface="Gill Sans MT" panose="020B0502020104020203" pitchFamily="34" charset="0"/>
                <a:ea typeface="Calibri" panose="020F0502020204030204" pitchFamily="34" charset="0"/>
                <a:cs typeface="Times New Roman" panose="02020603050405020304" pitchFamily="18" charset="0"/>
              </a:rPr>
              <a:t>1950s</a:t>
            </a:r>
            <a:r>
              <a:rPr lang="en-US" sz="1300" dirty="0">
                <a:latin typeface="Gill Sans MT" panose="020B0502020104020203" pitchFamily="34" charset="0"/>
                <a:ea typeface="Calibri" panose="020F0502020204030204" pitchFamily="34" charset="0"/>
                <a:cs typeface="Times New Roman" panose="02020603050405020304" pitchFamily="18" charset="0"/>
              </a:rPr>
              <a:t>. Many family farms were lost due to the construction of the dam and related reservoir and spillways. Portions of roads connecting neighborhoods, such as Bassett Mill Road, were removed. Others, such as routes 9 and 202, were rerouted, while sections of railroad track towards Henniker were removed. Additionally, the Stumpfield </a:t>
            </a:r>
            <a:r>
              <a:rPr lang="en-US" sz="1300" dirty="0" smtClean="0">
                <a:latin typeface="Gill Sans MT" panose="020B0502020104020203" pitchFamily="34" charset="0"/>
                <a:ea typeface="Calibri" panose="020F0502020204030204" pitchFamily="34" charset="0"/>
                <a:cs typeface="Times New Roman" panose="02020603050405020304" pitchFamily="18" charset="0"/>
              </a:rPr>
              <a:t>Cemetery </a:t>
            </a:r>
            <a:r>
              <a:rPr lang="en-US" sz="1300" dirty="0">
                <a:latin typeface="Gill Sans MT" panose="020B0502020104020203" pitchFamily="34" charset="0"/>
                <a:ea typeface="Calibri" panose="020F0502020204030204" pitchFamily="34" charset="0"/>
                <a:cs typeface="Times New Roman" panose="02020603050405020304" pitchFamily="18" charset="0"/>
              </a:rPr>
              <a:t>had to be relocated. </a:t>
            </a:r>
            <a:endParaRPr lang="en-US" sz="1300" dirty="0" smtClean="0">
              <a:latin typeface="Gill Sans MT" panose="020B0502020104020203" pitchFamily="34" charset="0"/>
              <a:ea typeface="Calibri" panose="020F0502020204030204" pitchFamily="34" charset="0"/>
              <a:cs typeface="Times New Roman" panose="02020603050405020304" pitchFamily="18" charset="0"/>
            </a:endParaRPr>
          </a:p>
          <a:p>
            <a:pPr marR="0" indent="230188">
              <a:spcBef>
                <a:spcPts val="0"/>
              </a:spcBef>
            </a:pPr>
            <a:r>
              <a:rPr lang="en-US" sz="1300" dirty="0" smtClean="0">
                <a:latin typeface="Gill Sans MT" panose="020B0502020104020203" pitchFamily="34" charset="0"/>
                <a:ea typeface="Calibri" panose="020F0502020204030204" pitchFamily="34" charset="0"/>
                <a:cs typeface="Times New Roman" panose="02020603050405020304" pitchFamily="18" charset="0"/>
              </a:rPr>
              <a:t>The </a:t>
            </a:r>
            <a:r>
              <a:rPr lang="en-US" sz="1300" dirty="0">
                <a:latin typeface="Gill Sans MT" panose="020B0502020104020203" pitchFamily="34" charset="0"/>
                <a:ea typeface="Calibri" panose="020F0502020204030204" pitchFamily="34" charset="0"/>
                <a:cs typeface="Times New Roman" panose="02020603050405020304" pitchFamily="18" charset="0"/>
              </a:rPr>
              <a:t>justification for such upheaval was that the Contoocook River, which had caused major flooding many times over the centuries, had again caused significant flooding twice in the </a:t>
            </a:r>
            <a:r>
              <a:rPr lang="en-US" sz="1300" dirty="0" smtClean="0">
                <a:latin typeface="Gill Sans MT" panose="020B0502020104020203" pitchFamily="34" charset="0"/>
                <a:ea typeface="Calibri" panose="020F0502020204030204" pitchFamily="34" charset="0"/>
                <a:cs typeface="Times New Roman" panose="02020603050405020304" pitchFamily="18" charset="0"/>
              </a:rPr>
              <a:t>1930</a:t>
            </a:r>
            <a:r>
              <a:rPr lang="en-US" sz="1300" dirty="0">
                <a:latin typeface="Gill Sans MT" panose="020B0502020104020203" pitchFamily="34" charset="0"/>
                <a:ea typeface="Calibri" panose="020F0502020204030204" pitchFamily="34" charset="0"/>
                <a:cs typeface="Times New Roman" panose="02020603050405020304" pitchFamily="18" charset="0"/>
              </a:rPr>
              <a:t>s</a:t>
            </a:r>
            <a:r>
              <a:rPr lang="en-US" sz="1300" dirty="0" smtClean="0">
                <a:latin typeface="Gill Sans MT" panose="020B0502020104020203" pitchFamily="34" charset="0"/>
                <a:ea typeface="Calibri" panose="020F0502020204030204" pitchFamily="34" charset="0"/>
                <a:cs typeface="Times New Roman" panose="02020603050405020304" pitchFamily="18" charset="0"/>
              </a:rPr>
              <a:t>. </a:t>
            </a:r>
            <a:r>
              <a:rPr lang="en-US" sz="1300" dirty="0">
                <a:latin typeface="Gill Sans MT" panose="020B0502020104020203" pitchFamily="34" charset="0"/>
                <a:ea typeface="Calibri" panose="020F0502020204030204" pitchFamily="34" charset="0"/>
                <a:cs typeface="Times New Roman" panose="02020603050405020304" pitchFamily="18" charset="0"/>
              </a:rPr>
              <a:t>In 1936 flooding was caused by severe storms and in 1938 by a hurricane. The floods left roads washed out and much of Contoocook </a:t>
            </a:r>
            <a:r>
              <a:rPr lang="en-US" sz="1300" dirty="0" smtClean="0">
                <a:latin typeface="Gill Sans MT" panose="020B0502020104020203" pitchFamily="34" charset="0"/>
                <a:ea typeface="Calibri" panose="020F0502020204030204" pitchFamily="34" charset="0"/>
                <a:cs typeface="Times New Roman" panose="02020603050405020304" pitchFamily="18" charset="0"/>
              </a:rPr>
              <a:t>Village </a:t>
            </a:r>
            <a:r>
              <a:rPr lang="en-US" sz="1300" dirty="0">
                <a:latin typeface="Gill Sans MT" panose="020B0502020104020203" pitchFamily="34" charset="0"/>
                <a:ea typeface="Calibri" panose="020F0502020204030204" pitchFamily="34" charset="0"/>
                <a:cs typeface="Times New Roman" panose="02020603050405020304" pitchFamily="18" charset="0"/>
              </a:rPr>
              <a:t>flooded, with the covered railroad bridge suffering significant, though repairable, damage. The floods also wiped out the railroad bridge to Henniker, ending rail service from West Hopkinton to Henniker. By the time the dam project was started, twenty years later, the only train service to West Hopkinton was freight, bringing in coal, via Contoocook, to power the remaining mill, until it converted to oil. By 1962, the dam construction was completed and the last railroad delivery to West Hopkinton had been made.</a:t>
            </a:r>
            <a:r>
              <a:rPr lang="en-US" sz="1300" dirty="0">
                <a:effectLst/>
                <a:latin typeface="Gill Sans MT" panose="020B0502020104020203" pitchFamily="34" charset="0"/>
                <a:ea typeface="Calibri" panose="020F0502020204030204" pitchFamily="34" charset="0"/>
                <a:cs typeface="Times New Roman" panose="02020603050405020304" pitchFamily="18" charset="0"/>
              </a:rPr>
              <a:t> </a:t>
            </a:r>
          </a:p>
        </p:txBody>
      </p:sp>
      <p:sp>
        <p:nvSpPr>
          <p:cNvPr id="11" name="TextBox 10"/>
          <p:cNvSpPr txBox="1"/>
          <p:nvPr/>
        </p:nvSpPr>
        <p:spPr>
          <a:xfrm>
            <a:off x="755294" y="1110980"/>
            <a:ext cx="4016732" cy="738664"/>
          </a:xfrm>
          <a:prstGeom prst="rect">
            <a:avLst/>
          </a:prstGeom>
          <a:noFill/>
        </p:spPr>
        <p:txBody>
          <a:bodyPr wrap="square" rtlCol="0">
            <a:spAutoFit/>
          </a:bodyPr>
          <a:lstStyle/>
          <a:p>
            <a:r>
              <a:rPr lang="en-US" sz="1050" i="1" dirty="0" smtClean="0">
                <a:latin typeface="Gill Sans MT" panose="020B0502020104020203" pitchFamily="34" charset="0"/>
              </a:rPr>
              <a:t>From your location at 1433 Maple St. (Rt. 127), you can walk or drive to the Contoocook Reservoir Viewpoint by continuing on Maple St. (Rt. 127) to the intersection of Maple St. (Rt. 127) and Clement Hill Rd. About 0.5 miles.</a:t>
            </a:r>
            <a:endParaRPr lang="en-US" sz="1050" i="1" dirty="0">
              <a:latin typeface="Gill Sans MT" panose="020B0502020104020203" pitchFamily="34" charset="0"/>
            </a:endParaRPr>
          </a:p>
        </p:txBody>
      </p:sp>
    </p:spTree>
    <p:extLst>
      <p:ext uri="{BB962C8B-B14F-4D97-AF65-F5344CB8AC3E}">
        <p14:creationId xmlns:p14="http://schemas.microsoft.com/office/powerpoint/2010/main" val="40575748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294" y="345797"/>
            <a:ext cx="7770114" cy="644804"/>
          </a:xfrm>
        </p:spPr>
        <p:txBody>
          <a:bodyPr>
            <a:normAutofit/>
          </a:bodyPr>
          <a:lstStyle/>
          <a:p>
            <a:r>
              <a:rPr lang="en-US" sz="2400" dirty="0" smtClean="0">
                <a:latin typeface="Bernard MT Condensed" panose="02050806060905020404" pitchFamily="18" charset="0"/>
              </a:rPr>
              <a:t>In Conclusion…</a:t>
            </a:r>
            <a:endParaRPr lang="en-US" sz="2400" dirty="0">
              <a:latin typeface="Bernard MT Condensed" panose="02050806060905020404" pitchFamily="18" charset="0"/>
            </a:endParaRPr>
          </a:p>
        </p:txBody>
      </p:sp>
      <p:grpSp>
        <p:nvGrpSpPr>
          <p:cNvPr id="3" name="Group 2"/>
          <p:cNvGrpSpPr/>
          <p:nvPr/>
        </p:nvGrpSpPr>
        <p:grpSpPr>
          <a:xfrm>
            <a:off x="202872" y="7014210"/>
            <a:ext cx="2422340" cy="457200"/>
            <a:chOff x="202872" y="7014210"/>
            <a:chExt cx="2422340" cy="457200"/>
          </a:xfrm>
        </p:grpSpPr>
        <p:sp>
          <p:nvSpPr>
            <p:cNvPr id="4" name="Title 1"/>
            <p:cNvSpPr txBox="1">
              <a:spLocks/>
            </p:cNvSpPr>
            <p:nvPr/>
          </p:nvSpPr>
          <p:spPr>
            <a:xfrm>
              <a:off x="577316" y="7090885"/>
              <a:ext cx="2047896" cy="380525"/>
            </a:xfrm>
            <a:prstGeom prst="rect">
              <a:avLst/>
            </a:prstGeom>
          </p:spPr>
          <p:txBody>
            <a:bodyPr vert="horz" lIns="91440" tIns="45720" rIns="91440" bIns="45720" rtlCol="0" anchor="b">
              <a:normAutofit/>
            </a:bodyPr>
            <a:lstStyle>
              <a:lvl1pPr algn="l" defTabSz="1005840" rtl="0" eaLnBrk="1" latinLnBrk="0" hangingPunct="1">
                <a:lnSpc>
                  <a:spcPct val="85000"/>
                </a:lnSpc>
                <a:spcBef>
                  <a:spcPct val="0"/>
                </a:spcBef>
                <a:buNone/>
                <a:defRPr sz="7260" kern="1200" spc="-55" baseline="0">
                  <a:solidFill>
                    <a:schemeClr val="tx1"/>
                  </a:solidFill>
                  <a:latin typeface="+mj-lt"/>
                  <a:ea typeface="+mj-ea"/>
                  <a:cs typeface="+mj-cs"/>
                </a:defRPr>
              </a:lvl1pPr>
            </a:lstStyle>
            <a:p>
              <a:r>
                <a:rPr lang="en-US" sz="1100" cap="small" dirty="0">
                  <a:latin typeface="Felix Titling" panose="04060505060202020A04" pitchFamily="82" charset="0"/>
                </a:rPr>
                <a:t>Hopkinton Historical Society</a:t>
              </a:r>
              <a:br>
                <a:rPr lang="en-US" sz="1100" cap="small" dirty="0">
                  <a:latin typeface="Felix Titling" panose="04060505060202020A04" pitchFamily="82" charset="0"/>
                </a:rPr>
              </a:br>
              <a:r>
                <a:rPr lang="en-US" sz="1050" i="1" dirty="0">
                  <a:latin typeface="Gill Sans MT" panose="020B0502020104020203" pitchFamily="34" charset="0"/>
                </a:rPr>
                <a:t>Celebrating Hopkinton History Since 1859</a:t>
              </a:r>
              <a:endParaRPr lang="en-US" sz="1100" i="1" dirty="0">
                <a:latin typeface="Gill Sans MT" panose="020B0502020104020203"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72" y="7014210"/>
              <a:ext cx="374444" cy="457200"/>
            </a:xfrm>
            <a:prstGeom prst="rect">
              <a:avLst/>
            </a:prstGeom>
          </p:spPr>
        </p:pic>
      </p:grpSp>
      <p:sp>
        <p:nvSpPr>
          <p:cNvPr id="10" name="Text Box 2"/>
          <p:cNvSpPr txBox="1">
            <a:spLocks noChangeArrowheads="1"/>
          </p:cNvSpPr>
          <p:nvPr/>
        </p:nvSpPr>
        <p:spPr bwMode="auto">
          <a:xfrm>
            <a:off x="755294" y="990601"/>
            <a:ext cx="8706340" cy="5428024"/>
          </a:xfrm>
          <a:prstGeom prst="rect">
            <a:avLst/>
          </a:prstGeom>
          <a:noFill/>
          <a:ln w="9525">
            <a:noFill/>
            <a:miter lim="800000"/>
            <a:headEnd/>
            <a:tailEnd/>
          </a:ln>
        </p:spPr>
        <p:txBody>
          <a:bodyPr rot="0" vert="horz" wrap="square" lIns="91440" tIns="45720" rIns="91440" bIns="45720" anchor="t" anchorCtr="0">
            <a:spAutoFit/>
          </a:bodyPr>
          <a:lstStyle/>
          <a:p>
            <a:pPr marR="0" indent="228600">
              <a:lnSpc>
                <a:spcPct val="107000"/>
              </a:lnSpc>
              <a:spcBef>
                <a:spcPts val="0"/>
              </a:spcBef>
              <a:spcAft>
                <a:spcPts val="0"/>
              </a:spcAft>
            </a:pPr>
            <a:r>
              <a:rPr lang="en-US" sz="1200" dirty="0" smtClean="0">
                <a:latin typeface="Gill Sans MT" panose="020B0502020104020203" pitchFamily="34" charset="0"/>
                <a:ea typeface="Calibri" panose="020F0502020204030204" pitchFamily="34" charset="0"/>
                <a:cs typeface="Times New Roman" panose="02020603050405020304" pitchFamily="18" charset="0"/>
              </a:rPr>
              <a:t>The history of Hopkinton’s railroad covers a little more than 100 years – from the first passenger train arriving in Contoocook in 1849 to the last freight train delivering coal to the paper mill in West Hopkinton in 1962</a:t>
            </a:r>
            <a:r>
              <a:rPr lang="en-US" sz="1200" dirty="0">
                <a:latin typeface="Gill Sans MT" panose="020B0502020104020203" pitchFamily="34" charset="0"/>
                <a:ea typeface="Calibri" panose="020F0502020204030204" pitchFamily="34" charset="0"/>
                <a:cs typeface="Times New Roman" panose="02020603050405020304" pitchFamily="18" charset="0"/>
              </a:rPr>
              <a:t>. </a:t>
            </a:r>
            <a:r>
              <a:rPr lang="en-US" sz="1200" dirty="0" smtClean="0">
                <a:latin typeface="Gill Sans MT" panose="020B0502020104020203" pitchFamily="34" charset="0"/>
                <a:ea typeface="Calibri" panose="020F0502020204030204" pitchFamily="34" charset="0"/>
                <a:cs typeface="Times New Roman" panose="02020603050405020304" pitchFamily="18" charset="0"/>
              </a:rPr>
              <a:t> It brought </a:t>
            </a:r>
            <a:r>
              <a:rPr lang="en-US" sz="1200" dirty="0">
                <a:latin typeface="Gill Sans MT" panose="020B0502020104020203" pitchFamily="34" charset="0"/>
                <a:ea typeface="Calibri" panose="020F0502020204030204" pitchFamily="34" charset="0"/>
                <a:cs typeface="Times New Roman" panose="02020603050405020304" pitchFamily="18" charset="0"/>
              </a:rPr>
              <a:t>tremendous change to our area – to the physical landscape, </a:t>
            </a:r>
            <a:r>
              <a:rPr lang="en-US" sz="1200" dirty="0" smtClean="0">
                <a:latin typeface="Gill Sans MT" panose="020B0502020104020203" pitchFamily="34" charset="0"/>
                <a:ea typeface="Calibri" panose="020F0502020204030204" pitchFamily="34" charset="0"/>
                <a:cs typeface="Times New Roman" panose="02020603050405020304" pitchFamily="18" charset="0"/>
              </a:rPr>
              <a:t>the </a:t>
            </a:r>
            <a:r>
              <a:rPr lang="en-US" sz="1200" dirty="0">
                <a:latin typeface="Gill Sans MT" panose="020B0502020104020203" pitchFamily="34" charset="0"/>
                <a:ea typeface="Calibri" panose="020F0502020204030204" pitchFamily="34" charset="0"/>
                <a:cs typeface="Times New Roman" panose="02020603050405020304" pitchFamily="18" charset="0"/>
              </a:rPr>
              <a:t>markets for our agricultural products, and </a:t>
            </a:r>
            <a:r>
              <a:rPr lang="en-US" sz="1200" dirty="0" smtClean="0">
                <a:latin typeface="Gill Sans MT" panose="020B0502020104020203" pitchFamily="34" charset="0"/>
                <a:ea typeface="Calibri" panose="020F0502020204030204" pitchFamily="34" charset="0"/>
                <a:cs typeface="Times New Roman" panose="02020603050405020304" pitchFamily="18" charset="0"/>
              </a:rPr>
              <a:t>our </a:t>
            </a:r>
            <a:r>
              <a:rPr lang="en-US" sz="1200" dirty="0">
                <a:latin typeface="Gill Sans MT" panose="020B0502020104020203" pitchFamily="34" charset="0"/>
                <a:ea typeface="Calibri" panose="020F0502020204030204" pitchFamily="34" charset="0"/>
                <a:cs typeface="Times New Roman" panose="02020603050405020304" pitchFamily="18" charset="0"/>
              </a:rPr>
              <a:t>ability to get from one place to another. </a:t>
            </a:r>
            <a:r>
              <a:rPr lang="en-US" sz="1200" dirty="0" smtClean="0">
                <a:latin typeface="Gill Sans MT" panose="020B0502020104020203" pitchFamily="34" charset="0"/>
                <a:ea typeface="Calibri" panose="020F0502020204030204" pitchFamily="34" charset="0"/>
                <a:cs typeface="Times New Roman" panose="02020603050405020304" pitchFamily="18" charset="0"/>
              </a:rPr>
              <a:t>  It also brought changes to wealth distribution, land ownership (through eminent domain), and transient populations.  Some of the changes were positive; others were less so.</a:t>
            </a:r>
          </a:p>
          <a:p>
            <a:pPr marR="0" indent="228600">
              <a:lnSpc>
                <a:spcPct val="107000"/>
              </a:lnSpc>
              <a:spcBef>
                <a:spcPts val="0"/>
              </a:spcBef>
              <a:spcAft>
                <a:spcPts val="0"/>
              </a:spcAft>
            </a:pPr>
            <a:r>
              <a:rPr lang="en-US" sz="1200" dirty="0" smtClean="0">
                <a:latin typeface="Gill Sans MT" panose="020B0502020104020203" pitchFamily="34" charset="0"/>
                <a:ea typeface="Calibri" panose="020F0502020204030204" pitchFamily="34" charset="0"/>
                <a:cs typeface="Times New Roman" panose="02020603050405020304" pitchFamily="18" charset="0"/>
              </a:rPr>
              <a:t>Below are several questions to think about and discuss.  There are no right or wrong answers to them.  Instead, they are starting </a:t>
            </a:r>
            <a:r>
              <a:rPr lang="en-US" sz="1200" dirty="0">
                <a:latin typeface="Gill Sans MT" panose="020B0502020104020203" pitchFamily="34" charset="0"/>
                <a:ea typeface="Calibri" panose="020F0502020204030204" pitchFamily="34" charset="0"/>
                <a:cs typeface="Times New Roman" panose="02020603050405020304" pitchFamily="18" charset="0"/>
              </a:rPr>
              <a:t>points </a:t>
            </a:r>
            <a:r>
              <a:rPr lang="en-US" sz="1200" dirty="0" smtClean="0">
                <a:latin typeface="Gill Sans MT" panose="020B0502020104020203" pitchFamily="34" charset="0"/>
                <a:ea typeface="Calibri" panose="020F0502020204030204" pitchFamily="34" charset="0"/>
                <a:cs typeface="Times New Roman" panose="02020603050405020304" pitchFamily="18" charset="0"/>
              </a:rPr>
              <a:t>to spark </a:t>
            </a:r>
            <a:r>
              <a:rPr lang="en-US" sz="1200" dirty="0">
                <a:latin typeface="Gill Sans MT" panose="020B0502020104020203" pitchFamily="34" charset="0"/>
                <a:ea typeface="Calibri" panose="020F0502020204030204" pitchFamily="34" charset="0"/>
                <a:cs typeface="Times New Roman" panose="02020603050405020304" pitchFamily="18" charset="0"/>
              </a:rPr>
              <a:t>discussion </a:t>
            </a:r>
            <a:r>
              <a:rPr lang="en-US" sz="1200" dirty="0" smtClean="0">
                <a:latin typeface="Gill Sans MT" panose="020B0502020104020203" pitchFamily="34" charset="0"/>
                <a:ea typeface="Calibri" panose="020F0502020204030204" pitchFamily="34" charset="0"/>
                <a:cs typeface="Times New Roman" panose="02020603050405020304" pitchFamily="18" charset="0"/>
              </a:rPr>
              <a:t>about current </a:t>
            </a:r>
            <a:r>
              <a:rPr lang="en-US" sz="1200" dirty="0">
                <a:latin typeface="Gill Sans MT" panose="020B0502020104020203" pitchFamily="34" charset="0"/>
                <a:ea typeface="Calibri" panose="020F0502020204030204" pitchFamily="34" charset="0"/>
                <a:cs typeface="Times New Roman" panose="02020603050405020304" pitchFamily="18" charset="0"/>
              </a:rPr>
              <a:t>experiences and lessons learned, if any, from history. </a:t>
            </a:r>
            <a:endParaRPr lang="en-US" sz="1200" dirty="0" smtClean="0">
              <a:latin typeface="Gill Sans MT" panose="020B0502020104020203" pitchFamily="34" charset="0"/>
              <a:ea typeface="Calibri" panose="020F0502020204030204" pitchFamily="34" charset="0"/>
              <a:cs typeface="Times New Roman" panose="02020603050405020304" pitchFamily="18" charset="0"/>
            </a:endParaRPr>
          </a:p>
          <a:p>
            <a:pPr marL="457200" marR="0" indent="-171450">
              <a:lnSpc>
                <a:spcPct val="107000"/>
              </a:lnSpc>
              <a:spcBef>
                <a:spcPts val="0"/>
              </a:spcBef>
              <a:spcAft>
                <a:spcPts val="0"/>
              </a:spcAft>
              <a:buFont typeface="Wingdings" panose="05000000000000000000" pitchFamily="2" charset="2"/>
              <a:buChar char="§"/>
            </a:pPr>
            <a:r>
              <a:rPr lang="en-US" sz="1200" dirty="0" smtClean="0">
                <a:latin typeface="Gill Sans MT" panose="020B0502020104020203" pitchFamily="34" charset="0"/>
                <a:ea typeface="Calibri" panose="020F0502020204030204" pitchFamily="34" charset="0"/>
                <a:cs typeface="Times New Roman" panose="02020603050405020304" pitchFamily="18" charset="0"/>
              </a:rPr>
              <a:t>Land </a:t>
            </a:r>
            <a:r>
              <a:rPr lang="en-US" sz="1200" dirty="0">
                <a:latin typeface="Gill Sans MT" panose="020B0502020104020203" pitchFamily="34" charset="0"/>
                <a:ea typeface="Calibri" panose="020F0502020204030204" pitchFamily="34" charset="0"/>
                <a:cs typeface="Times New Roman" panose="02020603050405020304" pitchFamily="18" charset="0"/>
              </a:rPr>
              <a:t>needed to be </a:t>
            </a:r>
            <a:r>
              <a:rPr lang="en-US" sz="1200" dirty="0" smtClean="0">
                <a:latin typeface="Gill Sans MT" panose="020B0502020104020203" pitchFamily="34" charset="0"/>
                <a:ea typeface="Calibri" panose="020F0502020204030204" pitchFamily="34" charset="0"/>
                <a:cs typeface="Times New Roman" panose="02020603050405020304" pitchFamily="18" charset="0"/>
              </a:rPr>
              <a:t>acquired before construction of the railroad began, some of which was done using eminent domain.  Do you support the use of eminent domain?  What other examples of the use of eminent domain are there (i.e., Hopkinton-Everett Dam, construction </a:t>
            </a:r>
            <a:r>
              <a:rPr lang="en-US" sz="1200" dirty="0">
                <a:latin typeface="Gill Sans MT" panose="020B0502020104020203" pitchFamily="34" charset="0"/>
                <a:ea typeface="Calibri" panose="020F0502020204030204" pitchFamily="34" charset="0"/>
                <a:cs typeface="Times New Roman" panose="02020603050405020304" pitchFamily="18" charset="0"/>
              </a:rPr>
              <a:t>of Interstate </a:t>
            </a:r>
            <a:r>
              <a:rPr lang="en-US" sz="1200" dirty="0" smtClean="0">
                <a:latin typeface="Gill Sans MT" panose="020B0502020104020203" pitchFamily="34" charset="0"/>
                <a:ea typeface="Calibri" panose="020F0502020204030204" pitchFamily="34" charset="0"/>
                <a:cs typeface="Times New Roman" panose="02020603050405020304" pitchFamily="18" charset="0"/>
              </a:rPr>
              <a:t>89)?  Are there parallels with the colonists taking of land from the Native Americans?</a:t>
            </a:r>
          </a:p>
          <a:p>
            <a:pPr marL="457200" marR="0" indent="-171450">
              <a:lnSpc>
                <a:spcPct val="107000"/>
              </a:lnSpc>
              <a:spcBef>
                <a:spcPts val="0"/>
              </a:spcBef>
              <a:spcAft>
                <a:spcPts val="0"/>
              </a:spcAft>
              <a:buFont typeface="Wingdings" panose="05000000000000000000" pitchFamily="2" charset="2"/>
              <a:buChar char="§"/>
            </a:pPr>
            <a:r>
              <a:rPr lang="en-US" sz="1200" dirty="0" smtClean="0">
                <a:latin typeface="Gill Sans MT" panose="020B0502020104020203" pitchFamily="34" charset="0"/>
                <a:ea typeface="Calibri" panose="020F0502020204030204" pitchFamily="34" charset="0"/>
                <a:cs typeface="Times New Roman" panose="02020603050405020304" pitchFamily="18" charset="0"/>
              </a:rPr>
              <a:t>The railroad lobby had undue influence in New Hampshire (and other states), contributing to political campaigns and offering free passes to legislators.   Should businesses be allowed to lobby?  How can people help ensure that more voices – not just those with the biggest budgets – are heard? </a:t>
            </a:r>
          </a:p>
          <a:p>
            <a:pPr marL="457200" marR="0" indent="-171450">
              <a:lnSpc>
                <a:spcPct val="107000"/>
              </a:lnSpc>
              <a:spcBef>
                <a:spcPts val="0"/>
              </a:spcBef>
              <a:spcAft>
                <a:spcPts val="0"/>
              </a:spcAft>
              <a:buFont typeface="Wingdings" panose="05000000000000000000" pitchFamily="2" charset="2"/>
              <a:buChar char="§"/>
            </a:pPr>
            <a:r>
              <a:rPr lang="en-US" sz="1200" dirty="0" smtClean="0">
                <a:latin typeface="Gill Sans MT" panose="020B0502020104020203" pitchFamily="34" charset="0"/>
                <a:ea typeface="Calibri" panose="020F0502020204030204" pitchFamily="34" charset="0"/>
                <a:cs typeface="Times New Roman" panose="02020603050405020304" pitchFamily="18" charset="0"/>
              </a:rPr>
              <a:t>Many of us are familiar with the fate of the Concord, N.H. , railroad depot which was torn down in 1968 to make room for a shopping plaza.  Do you think it is important to try and save such landmarks?  Why or why not?</a:t>
            </a:r>
          </a:p>
          <a:p>
            <a:pPr marL="457200" marR="0" indent="-171450">
              <a:lnSpc>
                <a:spcPct val="107000"/>
              </a:lnSpc>
              <a:spcBef>
                <a:spcPts val="0"/>
              </a:spcBef>
              <a:spcAft>
                <a:spcPts val="0"/>
              </a:spcAft>
              <a:buFont typeface="Wingdings" panose="05000000000000000000" pitchFamily="2" charset="2"/>
              <a:buChar char="§"/>
            </a:pPr>
            <a:r>
              <a:rPr lang="en-US" sz="1200" dirty="0" smtClean="0">
                <a:latin typeface="Gill Sans MT" panose="020B0502020104020203" pitchFamily="34" charset="0"/>
                <a:ea typeface="Calibri" panose="020F0502020204030204" pitchFamily="34" charset="0"/>
                <a:cs typeface="Times New Roman" panose="02020603050405020304" pitchFamily="18" charset="0"/>
              </a:rPr>
              <a:t>N.H. Senator </a:t>
            </a:r>
            <a:r>
              <a:rPr lang="en-US" sz="1200" dirty="0">
                <a:latin typeface="Gill Sans MT" panose="020B0502020104020203" pitchFamily="34" charset="0"/>
                <a:ea typeface="Calibri" panose="020F0502020204030204" pitchFamily="34" charset="0"/>
                <a:cs typeface="Times New Roman" panose="02020603050405020304" pitchFamily="18" charset="0"/>
              </a:rPr>
              <a:t>Maggie </a:t>
            </a:r>
            <a:r>
              <a:rPr lang="en-US" sz="1200" dirty="0" smtClean="0">
                <a:latin typeface="Gill Sans MT" panose="020B0502020104020203" pitchFamily="34" charset="0"/>
                <a:ea typeface="Calibri" panose="020F0502020204030204" pitchFamily="34" charset="0"/>
                <a:cs typeface="Times New Roman" panose="02020603050405020304" pitchFamily="18" charset="0"/>
              </a:rPr>
              <a:t>Hassan</a:t>
            </a:r>
            <a:r>
              <a:rPr lang="en-US" sz="1200" dirty="0">
                <a:latin typeface="Gill Sans MT" panose="020B0502020104020203" pitchFamily="34" charset="0"/>
                <a:ea typeface="Calibri" panose="020F0502020204030204" pitchFamily="34" charset="0"/>
                <a:cs typeface="Times New Roman" panose="02020603050405020304" pitchFamily="18" charset="0"/>
              </a:rPr>
              <a:t> </a:t>
            </a:r>
            <a:r>
              <a:rPr lang="en-US" sz="1200" dirty="0" smtClean="0">
                <a:latin typeface="Gill Sans MT" panose="020B0502020104020203" pitchFamily="34" charset="0"/>
                <a:ea typeface="Calibri" panose="020F0502020204030204" pitchFamily="34" charset="0"/>
                <a:cs typeface="Times New Roman" panose="02020603050405020304" pitchFamily="18" charset="0"/>
              </a:rPr>
              <a:t>has recently sponsored a </a:t>
            </a:r>
            <a:r>
              <a:rPr lang="en-US" sz="1200" dirty="0">
                <a:latin typeface="Gill Sans MT" panose="020B0502020104020203" pitchFamily="34" charset="0"/>
                <a:ea typeface="Calibri" panose="020F0502020204030204" pitchFamily="34" charset="0"/>
                <a:cs typeface="Times New Roman" panose="02020603050405020304" pitchFamily="18" charset="0"/>
              </a:rPr>
              <a:t>bill (Railroad Rehabilitation and Financing Innovation Act, or </a:t>
            </a:r>
            <a:r>
              <a:rPr lang="en-US" sz="1200" dirty="0" smtClean="0">
                <a:latin typeface="Gill Sans MT" panose="020B0502020104020203" pitchFamily="34" charset="0"/>
                <a:ea typeface="Calibri" panose="020F0502020204030204" pitchFamily="34" charset="0"/>
                <a:cs typeface="Times New Roman" panose="02020603050405020304" pitchFamily="18" charset="0"/>
              </a:rPr>
              <a:t>RRFIA) to beef </a:t>
            </a:r>
            <a:r>
              <a:rPr lang="en-US" sz="1200" dirty="0">
                <a:latin typeface="Gill Sans MT" panose="020B0502020104020203" pitchFamily="34" charset="0"/>
                <a:ea typeface="Calibri" panose="020F0502020204030204" pitchFamily="34" charset="0"/>
                <a:cs typeface="Times New Roman" panose="02020603050405020304" pitchFamily="18" charset="0"/>
              </a:rPr>
              <a:t>up and streamline a federal program that provides loans to help develop passenger and short line rail projects, such as the Capitol Corridor Project that would connect Manchester and Nashua to Boston via commuter rail</a:t>
            </a:r>
            <a:r>
              <a:rPr lang="en-US" sz="1200" dirty="0" smtClean="0">
                <a:latin typeface="Gill Sans MT" panose="020B0502020104020203" pitchFamily="34" charset="0"/>
                <a:ea typeface="Calibri" panose="020F0502020204030204" pitchFamily="34" charset="0"/>
                <a:cs typeface="Times New Roman" panose="02020603050405020304" pitchFamily="18" charset="0"/>
              </a:rPr>
              <a:t>.  Are you in favor of this project?  What concerns might you have?  What benefits might there be?</a:t>
            </a:r>
          </a:p>
          <a:p>
            <a:pPr marR="0">
              <a:lnSpc>
                <a:spcPct val="107000"/>
              </a:lnSpc>
              <a:spcBef>
                <a:spcPts val="0"/>
              </a:spcBef>
              <a:spcAft>
                <a:spcPts val="0"/>
              </a:spcAft>
            </a:pPr>
            <a:r>
              <a:rPr lang="en-US" sz="1200" dirty="0" smtClean="0">
                <a:latin typeface="Gill Sans MT" panose="020B0502020104020203" pitchFamily="34" charset="0"/>
                <a:ea typeface="Calibri" panose="020F0502020204030204" pitchFamily="34" charset="0"/>
                <a:cs typeface="Times New Roman" panose="02020603050405020304" pitchFamily="18" charset="0"/>
              </a:rPr>
              <a:t>We </a:t>
            </a:r>
            <a:r>
              <a:rPr lang="en-US" sz="1200" dirty="0">
                <a:latin typeface="Gill Sans MT" panose="020B0502020104020203" pitchFamily="34" charset="0"/>
                <a:ea typeface="Calibri" panose="020F0502020204030204" pitchFamily="34" charset="0"/>
                <a:cs typeface="Times New Roman" panose="02020603050405020304" pitchFamily="18" charset="0"/>
              </a:rPr>
              <a:t>hope you </a:t>
            </a:r>
            <a:r>
              <a:rPr lang="en-US" sz="1200" dirty="0" smtClean="0">
                <a:latin typeface="Gill Sans MT" panose="020B0502020104020203" pitchFamily="34" charset="0"/>
                <a:ea typeface="Calibri" panose="020F0502020204030204" pitchFamily="34" charset="0"/>
                <a:cs typeface="Times New Roman" panose="02020603050405020304" pitchFamily="18" charset="0"/>
              </a:rPr>
              <a:t>have enjoyed </a:t>
            </a:r>
            <a:r>
              <a:rPr lang="en-US" sz="1200" dirty="0">
                <a:latin typeface="Gill Sans MT" panose="020B0502020104020203" pitchFamily="34" charset="0"/>
                <a:ea typeface="Calibri" panose="020F0502020204030204" pitchFamily="34" charset="0"/>
                <a:cs typeface="Times New Roman" panose="02020603050405020304" pitchFamily="18" charset="0"/>
              </a:rPr>
              <a:t>our driving tour.  </a:t>
            </a:r>
            <a:r>
              <a:rPr lang="en-US" sz="1200" dirty="0" smtClean="0">
                <a:latin typeface="Gill Sans MT" panose="020B0502020104020203" pitchFamily="34" charset="0"/>
                <a:ea typeface="Calibri" panose="020F0502020204030204" pitchFamily="34" charset="0"/>
                <a:cs typeface="Times New Roman" panose="02020603050405020304" pitchFamily="18" charset="0"/>
              </a:rPr>
              <a:t>We would love to hear your memories of train trips, or watching trains go through town.  If </a:t>
            </a:r>
            <a:r>
              <a:rPr lang="en-US" sz="1200" dirty="0">
                <a:latin typeface="Gill Sans MT" panose="020B0502020104020203" pitchFamily="34" charset="0"/>
                <a:ea typeface="Calibri" panose="020F0502020204030204" pitchFamily="34" charset="0"/>
                <a:cs typeface="Times New Roman" panose="02020603050405020304" pitchFamily="18" charset="0"/>
              </a:rPr>
              <a:t>you have images or stories you would like to share, </a:t>
            </a:r>
            <a:r>
              <a:rPr lang="en-US" sz="1200" dirty="0" smtClean="0">
                <a:latin typeface="Gill Sans MT" panose="020B0502020104020203" pitchFamily="34" charset="0"/>
                <a:ea typeface="Calibri" panose="020F0502020204030204" pitchFamily="34" charset="0"/>
                <a:cs typeface="Times New Roman" panose="02020603050405020304" pitchFamily="18" charset="0"/>
              </a:rPr>
              <a:t>or would like more information about Hopkinton Historical Society, please </a:t>
            </a:r>
            <a:r>
              <a:rPr lang="en-US" sz="1200" dirty="0">
                <a:latin typeface="Gill Sans MT" panose="020B0502020104020203" pitchFamily="34" charset="0"/>
                <a:ea typeface="Calibri" panose="020F0502020204030204" pitchFamily="34" charset="0"/>
                <a:cs typeface="Times New Roman" panose="02020603050405020304" pitchFamily="18" charset="0"/>
              </a:rPr>
              <a:t>contact us at 603-746-3825, nhas@tds.net, or </a:t>
            </a:r>
            <a:r>
              <a:rPr lang="en-US" sz="1200" dirty="0">
                <a:latin typeface="Gill Sans MT" panose="020B0502020104020203" pitchFamily="34" charset="0"/>
                <a:ea typeface="Calibri" panose="020F0502020204030204" pitchFamily="34" charset="0"/>
                <a:cs typeface="Times New Roman" panose="02020603050405020304" pitchFamily="18" charset="0"/>
                <a:hlinkClick r:id="rId3"/>
              </a:rPr>
              <a:t>www.HopkintonHistory.org</a:t>
            </a:r>
            <a:r>
              <a:rPr lang="en-US" sz="1200" dirty="0" smtClean="0">
                <a:latin typeface="Gill Sans MT" panose="020B0502020104020203" pitchFamily="34" charset="0"/>
                <a:ea typeface="Calibri" panose="020F0502020204030204" pitchFamily="34" charset="0"/>
                <a:cs typeface="Times New Roman" panose="02020603050405020304" pitchFamily="18" charset="0"/>
              </a:rPr>
              <a:t>.</a:t>
            </a:r>
          </a:p>
          <a:p>
            <a:pPr marR="0">
              <a:lnSpc>
                <a:spcPct val="107000"/>
              </a:lnSpc>
              <a:spcBef>
                <a:spcPts val="0"/>
              </a:spcBef>
              <a:spcAft>
                <a:spcPts val="0"/>
              </a:spcAft>
            </a:pPr>
            <a:endParaRPr lang="en-US" sz="1200" dirty="0">
              <a:latin typeface="Gill Sans MT" panose="020B0502020104020203"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0"/>
              </a:spcAft>
            </a:pPr>
            <a:r>
              <a:rPr lang="en-US" sz="1200" b="1" dirty="0" smtClean="0">
                <a:latin typeface="Gill Sans MT" panose="020B0502020104020203" pitchFamily="34" charset="0"/>
                <a:ea typeface="Calibri" panose="020F0502020204030204" pitchFamily="34" charset="0"/>
                <a:cs typeface="Times New Roman" panose="02020603050405020304" pitchFamily="18" charset="0"/>
              </a:rPr>
              <a:t>Would you please complete a brief evaluation of the </a:t>
            </a:r>
            <a:r>
              <a:rPr lang="en-US" sz="1200" b="1" dirty="0">
                <a:latin typeface="Gill Sans MT" panose="020B0502020104020203" pitchFamily="34" charset="0"/>
                <a:ea typeface="Calibri" panose="020F0502020204030204" pitchFamily="34" charset="0"/>
                <a:cs typeface="Times New Roman" panose="02020603050405020304" pitchFamily="18" charset="0"/>
              </a:rPr>
              <a:t>driving tour? </a:t>
            </a:r>
            <a:r>
              <a:rPr lang="en-US" sz="1200" b="1" dirty="0" smtClean="0">
                <a:latin typeface="Gill Sans MT" panose="020B0502020104020203" pitchFamily="34" charset="0"/>
                <a:ea typeface="Calibri" panose="020F0502020204030204" pitchFamily="34" charset="0"/>
                <a:cs typeface="Times New Roman" panose="02020603050405020304" pitchFamily="18" charset="0"/>
              </a:rPr>
              <a:t>Please click </a:t>
            </a:r>
            <a:r>
              <a:rPr lang="en-US" sz="1200" b="1" dirty="0" smtClean="0">
                <a:latin typeface="Gill Sans MT" panose="020B0502020104020203" pitchFamily="34" charset="0"/>
                <a:ea typeface="Calibri" panose="020F0502020204030204" pitchFamily="34" charset="0"/>
                <a:cs typeface="Times New Roman" panose="02020603050405020304" pitchFamily="18" charset="0"/>
                <a:hlinkClick r:id="rId4"/>
              </a:rPr>
              <a:t>here</a:t>
            </a:r>
            <a:r>
              <a:rPr lang="en-US" sz="1200" b="1" dirty="0" smtClean="0">
                <a:latin typeface="Gill Sans MT" panose="020B0502020104020203" pitchFamily="34" charset="0"/>
                <a:ea typeface="Calibri" panose="020F0502020204030204" pitchFamily="34" charset="0"/>
                <a:cs typeface="Times New Roman" panose="02020603050405020304" pitchFamily="18" charset="0"/>
              </a:rPr>
              <a:t> to go to the evaluation.</a:t>
            </a:r>
          </a:p>
          <a:p>
            <a:pPr marR="0">
              <a:lnSpc>
                <a:spcPct val="107000"/>
              </a:lnSpc>
              <a:spcBef>
                <a:spcPts val="0"/>
              </a:spcBef>
              <a:spcAft>
                <a:spcPts val="0"/>
              </a:spcAft>
            </a:pPr>
            <a:r>
              <a:rPr lang="en-US" sz="1200" dirty="0" smtClean="0">
                <a:latin typeface="Gill Sans MT" panose="020B0502020104020203" pitchFamily="34" charset="0"/>
                <a:ea typeface="Calibri" panose="020F0502020204030204" pitchFamily="34" charset="0"/>
                <a:cs typeface="Times New Roman" panose="02020603050405020304" pitchFamily="18" charset="0"/>
              </a:rPr>
              <a:t>This program </a:t>
            </a:r>
            <a:r>
              <a:rPr lang="en-US" sz="1200" dirty="0">
                <a:latin typeface="Gill Sans MT" panose="020B0502020104020203" pitchFamily="34" charset="0"/>
                <a:ea typeface="Calibri" panose="020F0502020204030204" pitchFamily="34" charset="0"/>
                <a:cs typeface="Times New Roman" panose="02020603050405020304" pitchFamily="18" charset="0"/>
              </a:rPr>
              <a:t>was sponsored in part by a Community Project Grant from New Hampshire Humanities, an independent nonprofit organization dedicated to connecting people with ideas.  Your evaluation of this program assists your host and New Hampshire Humanities in ensuring future high-quality humanities programming. </a:t>
            </a:r>
            <a:r>
              <a:rPr lang="en-US" sz="1200" dirty="0" smtClean="0">
                <a:latin typeface="Gill Sans MT" panose="020B0502020104020203" pitchFamily="34" charset="0"/>
                <a:ea typeface="Calibri" panose="020F0502020204030204" pitchFamily="34" charset="0"/>
                <a:cs typeface="Times New Roman" panose="02020603050405020304" pitchFamily="18" charset="0"/>
              </a:rPr>
              <a:t> We </a:t>
            </a:r>
            <a:r>
              <a:rPr lang="en-US" sz="1200" dirty="0">
                <a:latin typeface="Gill Sans MT" panose="020B0502020104020203" pitchFamily="34" charset="0"/>
                <a:ea typeface="Calibri" panose="020F0502020204030204" pitchFamily="34" charset="0"/>
                <a:cs typeface="Times New Roman" panose="02020603050405020304" pitchFamily="18" charset="0"/>
              </a:rPr>
              <a:t>appreciate your thoughts</a:t>
            </a:r>
            <a:r>
              <a:rPr lang="en-US" sz="1200" dirty="0" smtClean="0">
                <a:latin typeface="Gill Sans MT" panose="020B0502020104020203" pitchFamily="34" charset="0"/>
                <a:ea typeface="Calibri" panose="020F0502020204030204" pitchFamily="34" charset="0"/>
                <a:cs typeface="Times New Roman" panose="02020603050405020304" pitchFamily="18" charset="0"/>
              </a:rPr>
              <a:t>.  </a:t>
            </a:r>
            <a:endParaRPr lang="en-US" sz="1200" dirty="0">
              <a:latin typeface="Gill Sans MT" panose="020B0502020104020203" pitchFamily="34" charset="0"/>
              <a:ea typeface="Calibri" panose="020F0502020204030204" pitchFamily="34" charset="0"/>
              <a:cs typeface="Times New Roman" panose="02020603050405020304" pitchFamily="18" charset="0"/>
            </a:endParaRPr>
          </a:p>
        </p:txBody>
      </p:sp>
      <p:grpSp>
        <p:nvGrpSpPr>
          <p:cNvPr id="13" name="Group 12"/>
          <p:cNvGrpSpPr/>
          <p:nvPr/>
        </p:nvGrpSpPr>
        <p:grpSpPr>
          <a:xfrm>
            <a:off x="6666865" y="6506379"/>
            <a:ext cx="3203471" cy="965031"/>
            <a:chOff x="787503" y="5874056"/>
            <a:chExt cx="3203471" cy="965031"/>
          </a:xfrm>
        </p:grpSpPr>
        <p:sp>
          <p:nvSpPr>
            <p:cNvPr id="14" name="TextBox 13"/>
            <p:cNvSpPr txBox="1"/>
            <p:nvPr/>
          </p:nvSpPr>
          <p:spPr>
            <a:xfrm>
              <a:off x="787503" y="6331256"/>
              <a:ext cx="3203471" cy="507831"/>
            </a:xfrm>
            <a:prstGeom prst="rect">
              <a:avLst/>
            </a:prstGeom>
            <a:noFill/>
          </p:spPr>
          <p:txBody>
            <a:bodyPr wrap="square" rtlCol="0">
              <a:spAutoFit/>
            </a:bodyPr>
            <a:lstStyle/>
            <a:p>
              <a:r>
                <a:rPr lang="en-US" sz="900" i="1" dirty="0">
                  <a:latin typeface="Gill Sans MT" panose="020B0502020104020203" pitchFamily="34" charset="0"/>
                </a:rPr>
                <a:t>This project was made possible with support from New Hampshire Humanities, in partnership with the National Endowment for the Humanities. Learn more at </a:t>
              </a:r>
              <a:r>
                <a:rPr lang="en-US" sz="900" i="1" dirty="0">
                  <a:latin typeface="Gill Sans MT" panose="020B0502020104020203" pitchFamily="34" charset="0"/>
                  <a:hlinkClick r:id="rId5"/>
                </a:rPr>
                <a:t>nhhumanities.org</a:t>
              </a:r>
              <a:r>
                <a:rPr lang="en-US" sz="900" i="1" dirty="0">
                  <a:latin typeface="Gill Sans MT" panose="020B0502020104020203" pitchFamily="34" charset="0"/>
                </a:rPr>
                <a:t>.</a:t>
              </a:r>
              <a:endParaRPr lang="en-US" sz="1600" dirty="0">
                <a:latin typeface="Gill Sans MT" panose="020B0502020104020203" pitchFamily="34" charset="0"/>
              </a:endParaRPr>
            </a:p>
          </p:txBody>
        </p:sp>
        <p:pic>
          <p:nvPicPr>
            <p:cNvPr id="1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55065" y="5874056"/>
              <a:ext cx="1355041" cy="4572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6" name="Picture 15"/>
            <p:cNvPicPr>
              <a:picLocks noChangeAspect="1"/>
            </p:cNvPicPr>
            <p:nvPr/>
          </p:nvPicPr>
          <p:blipFill>
            <a:blip r:embed="rId7"/>
            <a:stretch>
              <a:fillRect/>
            </a:stretch>
          </p:blipFill>
          <p:spPr>
            <a:xfrm>
              <a:off x="864565" y="5874056"/>
              <a:ext cx="941833" cy="457200"/>
            </a:xfrm>
            <a:prstGeom prst="rect">
              <a:avLst/>
            </a:prstGeom>
          </p:spPr>
        </p:pic>
      </p:grpSp>
    </p:spTree>
    <p:extLst>
      <p:ext uri="{BB962C8B-B14F-4D97-AF65-F5344CB8AC3E}">
        <p14:creationId xmlns:p14="http://schemas.microsoft.com/office/powerpoint/2010/main" val="504787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294" y="345797"/>
            <a:ext cx="7770114" cy="644804"/>
          </a:xfrm>
        </p:spPr>
        <p:txBody>
          <a:bodyPr>
            <a:normAutofit/>
          </a:bodyPr>
          <a:lstStyle/>
          <a:p>
            <a:r>
              <a:rPr lang="en-US" sz="2400" dirty="0" smtClean="0">
                <a:latin typeface="Bernard MT Condensed" panose="02050806060905020404" pitchFamily="18" charset="0"/>
              </a:rPr>
              <a:t>Sources</a:t>
            </a:r>
            <a:endParaRPr lang="en-US" sz="2400" dirty="0">
              <a:latin typeface="Bernard MT Condensed" panose="02050806060905020404" pitchFamily="18" charset="0"/>
            </a:endParaRPr>
          </a:p>
        </p:txBody>
      </p:sp>
      <p:grpSp>
        <p:nvGrpSpPr>
          <p:cNvPr id="3" name="Group 2"/>
          <p:cNvGrpSpPr/>
          <p:nvPr/>
        </p:nvGrpSpPr>
        <p:grpSpPr>
          <a:xfrm>
            <a:off x="202872" y="7014210"/>
            <a:ext cx="2422340" cy="457200"/>
            <a:chOff x="202872" y="7014210"/>
            <a:chExt cx="2422340" cy="457200"/>
          </a:xfrm>
        </p:grpSpPr>
        <p:sp>
          <p:nvSpPr>
            <p:cNvPr id="4" name="Title 1"/>
            <p:cNvSpPr txBox="1">
              <a:spLocks/>
            </p:cNvSpPr>
            <p:nvPr/>
          </p:nvSpPr>
          <p:spPr>
            <a:xfrm>
              <a:off x="577316" y="7090885"/>
              <a:ext cx="2047896" cy="380525"/>
            </a:xfrm>
            <a:prstGeom prst="rect">
              <a:avLst/>
            </a:prstGeom>
          </p:spPr>
          <p:txBody>
            <a:bodyPr vert="horz" lIns="91440" tIns="45720" rIns="91440" bIns="45720" rtlCol="0" anchor="b">
              <a:normAutofit/>
            </a:bodyPr>
            <a:lstStyle>
              <a:lvl1pPr algn="l" defTabSz="1005840" rtl="0" eaLnBrk="1" latinLnBrk="0" hangingPunct="1">
                <a:lnSpc>
                  <a:spcPct val="85000"/>
                </a:lnSpc>
                <a:spcBef>
                  <a:spcPct val="0"/>
                </a:spcBef>
                <a:buNone/>
                <a:defRPr sz="7260" kern="1200" spc="-55" baseline="0">
                  <a:solidFill>
                    <a:schemeClr val="tx1"/>
                  </a:solidFill>
                  <a:latin typeface="+mj-lt"/>
                  <a:ea typeface="+mj-ea"/>
                  <a:cs typeface="+mj-cs"/>
                </a:defRPr>
              </a:lvl1pPr>
            </a:lstStyle>
            <a:p>
              <a:r>
                <a:rPr lang="en-US" sz="1100" cap="small" dirty="0">
                  <a:latin typeface="Felix Titling" panose="04060505060202020A04" pitchFamily="82" charset="0"/>
                </a:rPr>
                <a:t>Hopkinton Historical Society</a:t>
              </a:r>
              <a:br>
                <a:rPr lang="en-US" sz="1100" cap="small" dirty="0">
                  <a:latin typeface="Felix Titling" panose="04060505060202020A04" pitchFamily="82" charset="0"/>
                </a:rPr>
              </a:br>
              <a:r>
                <a:rPr lang="en-US" sz="1050" i="1" dirty="0">
                  <a:latin typeface="Gill Sans MT" panose="020B0502020104020203" pitchFamily="34" charset="0"/>
                </a:rPr>
                <a:t>Celebrating Hopkinton History Since 1859</a:t>
              </a:r>
              <a:endParaRPr lang="en-US" sz="1100" i="1" dirty="0">
                <a:latin typeface="Gill Sans MT" panose="020B0502020104020203"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72" y="7014210"/>
              <a:ext cx="374444" cy="457200"/>
            </a:xfrm>
            <a:prstGeom prst="rect">
              <a:avLst/>
            </a:prstGeom>
          </p:spPr>
        </p:pic>
      </p:grpSp>
      <p:sp>
        <p:nvSpPr>
          <p:cNvPr id="10" name="Text Box 2"/>
          <p:cNvSpPr txBox="1">
            <a:spLocks noChangeArrowheads="1"/>
          </p:cNvSpPr>
          <p:nvPr/>
        </p:nvSpPr>
        <p:spPr bwMode="auto">
          <a:xfrm>
            <a:off x="755294" y="1234441"/>
            <a:ext cx="8571586" cy="4832092"/>
          </a:xfrm>
          <a:prstGeom prst="rect">
            <a:avLst/>
          </a:prstGeom>
          <a:noFill/>
          <a:ln w="9525">
            <a:noFill/>
            <a:miter lim="800000"/>
            <a:headEnd/>
            <a:tailEnd/>
          </a:ln>
        </p:spPr>
        <p:txBody>
          <a:bodyPr rot="0" vert="horz" wrap="square" lIns="91440" tIns="45720" rIns="91440" bIns="45720" anchor="t" anchorCtr="0">
            <a:spAutoFit/>
          </a:bodyPr>
          <a:lstStyle/>
          <a:p>
            <a:pPr>
              <a:spcAft>
                <a:spcPts val="600"/>
              </a:spcAft>
            </a:pPr>
            <a:r>
              <a:rPr lang="en-US" sz="1200" i="1" dirty="0">
                <a:latin typeface="Gill Sans MT" panose="020B0502020104020203" pitchFamily="34" charset="0"/>
              </a:rPr>
              <a:t>Act of Incorporation and By-laws of the Contoocook Valley Rail Road</a:t>
            </a:r>
            <a:r>
              <a:rPr lang="en-US" sz="1200" dirty="0">
                <a:latin typeface="Gill Sans MT" panose="020B0502020104020203" pitchFamily="34" charset="0"/>
              </a:rPr>
              <a:t>. Concord, NH. Morrill &amp; Silsby, 1849.</a:t>
            </a:r>
          </a:p>
          <a:p>
            <a:pPr>
              <a:spcAft>
                <a:spcPts val="600"/>
              </a:spcAft>
            </a:pPr>
            <a:r>
              <a:rPr lang="en-US" sz="1200" dirty="0">
                <a:latin typeface="Gill Sans MT" panose="020B0502020104020203" pitchFamily="34" charset="0"/>
              </a:rPr>
              <a:t>Belknap, U.S.N., Capt. George E.. Captain George Hamilton Perkins, U.S.N.. </a:t>
            </a:r>
            <a:r>
              <a:rPr lang="en-US" sz="1200" i="1" dirty="0">
                <a:latin typeface="Gill Sans MT" panose="020B0502020104020203" pitchFamily="34" charset="0"/>
              </a:rPr>
              <a:t>The Bay State Monthly</a:t>
            </a:r>
            <a:r>
              <a:rPr lang="en-US" sz="1200" dirty="0">
                <a:latin typeface="Gill Sans MT" panose="020B0502020104020203" pitchFamily="34" charset="0"/>
              </a:rPr>
              <a:t>. </a:t>
            </a:r>
            <a:r>
              <a:rPr lang="en-US" sz="1200" dirty="0" smtClean="0">
                <a:latin typeface="Gill Sans MT" panose="020B0502020104020203" pitchFamily="34" charset="0"/>
              </a:rPr>
              <a:t> April 1884</a:t>
            </a:r>
            <a:r>
              <a:rPr lang="en-US" sz="1200" dirty="0">
                <a:latin typeface="Gill Sans MT" panose="020B0502020104020203" pitchFamily="34" charset="0"/>
              </a:rPr>
              <a:t>.</a:t>
            </a:r>
          </a:p>
          <a:p>
            <a:pPr>
              <a:spcAft>
                <a:spcPts val="600"/>
              </a:spcAft>
            </a:pPr>
            <a:r>
              <a:rPr lang="en-US" sz="1200" i="1" dirty="0">
                <a:latin typeface="Gill Sans MT" panose="020B0502020104020203" pitchFamily="34" charset="0"/>
              </a:rPr>
              <a:t>Chandler, William Eaton. New Hampshire a Slave State: Senator Chandler's Series of Papers Commonly Known as the Book of Bargains. 1891.</a:t>
            </a:r>
            <a:endParaRPr lang="en-US" sz="1200" dirty="0">
              <a:latin typeface="Gill Sans MT" panose="020B0502020104020203" pitchFamily="34" charset="0"/>
            </a:endParaRPr>
          </a:p>
          <a:p>
            <a:pPr>
              <a:spcAft>
                <a:spcPts val="600"/>
              </a:spcAft>
            </a:pPr>
            <a:r>
              <a:rPr lang="en-US" sz="1200" dirty="0">
                <a:latin typeface="Gill Sans MT" panose="020B0502020104020203" pitchFamily="34" charset="0"/>
              </a:rPr>
              <a:t>Concord – Lake Sunapee Rail Trail. </a:t>
            </a:r>
            <a:r>
              <a:rPr lang="en-US" sz="1200" dirty="0" smtClean="0">
                <a:latin typeface="Gill Sans MT" panose="020B0502020104020203" pitchFamily="34" charset="0"/>
              </a:rPr>
              <a:t> Accessed </a:t>
            </a:r>
            <a:r>
              <a:rPr lang="en-US" sz="1200" dirty="0">
                <a:latin typeface="Gill Sans MT" panose="020B0502020104020203" pitchFamily="34" charset="0"/>
              </a:rPr>
              <a:t>May 22nd 2020. </a:t>
            </a:r>
            <a:r>
              <a:rPr lang="en-US" sz="1200" dirty="0" smtClean="0">
                <a:latin typeface="Gill Sans MT" panose="020B0502020104020203" pitchFamily="34" charset="0"/>
              </a:rPr>
              <a:t> </a:t>
            </a:r>
            <a:r>
              <a:rPr lang="en-US" sz="1200" u="sng" dirty="0" smtClean="0">
                <a:latin typeface="Gill Sans MT" panose="020B0502020104020203" pitchFamily="34" charset="0"/>
                <a:hlinkClick r:id="rId3"/>
              </a:rPr>
              <a:t>https</a:t>
            </a:r>
            <a:r>
              <a:rPr lang="en-US" sz="1200" u="sng" dirty="0">
                <a:latin typeface="Gill Sans MT" panose="020B0502020104020203" pitchFamily="34" charset="0"/>
                <a:hlinkClick r:id="rId3"/>
              </a:rPr>
              <a:t>://concordlakesunapeerailtrail.com/</a:t>
            </a:r>
            <a:r>
              <a:rPr lang="en-US" sz="1200" dirty="0">
                <a:latin typeface="Gill Sans MT" panose="020B0502020104020203" pitchFamily="34" charset="0"/>
              </a:rPr>
              <a:t>.</a:t>
            </a:r>
          </a:p>
          <a:p>
            <a:pPr>
              <a:spcAft>
                <a:spcPts val="600"/>
              </a:spcAft>
            </a:pPr>
            <a:r>
              <a:rPr lang="en-US" sz="1200" i="1" dirty="0">
                <a:latin typeface="Gill Sans MT" panose="020B0502020104020203" pitchFamily="34" charset="0"/>
              </a:rPr>
              <a:t>Concord Railroad Corporation vs. George Clough and Trustees</a:t>
            </a:r>
            <a:r>
              <a:rPr lang="en-US" sz="1200" dirty="0">
                <a:latin typeface="Gill Sans MT" panose="020B0502020104020203" pitchFamily="34" charset="0"/>
              </a:rPr>
              <a:t>. Concord, NH. </a:t>
            </a:r>
            <a:r>
              <a:rPr lang="en-US" sz="1200" dirty="0" smtClean="0">
                <a:latin typeface="Gill Sans MT" panose="020B0502020104020203" pitchFamily="34" charset="0"/>
              </a:rPr>
              <a:t> The </a:t>
            </a:r>
            <a:r>
              <a:rPr lang="en-US" sz="1200" dirty="0">
                <a:latin typeface="Gill Sans MT" panose="020B0502020104020203" pitchFamily="34" charset="0"/>
              </a:rPr>
              <a:t>People Steam Press, 1869.</a:t>
            </a:r>
          </a:p>
          <a:p>
            <a:pPr>
              <a:spcAft>
                <a:spcPts val="600"/>
              </a:spcAft>
            </a:pPr>
            <a:r>
              <a:rPr lang="en-US" sz="1200" dirty="0">
                <a:latin typeface="Gill Sans MT" panose="020B0502020104020203" pitchFamily="34" charset="0"/>
              </a:rPr>
              <a:t>Contoocook Railroad Museum. Accessed May 15th 2020. </a:t>
            </a:r>
            <a:r>
              <a:rPr lang="en-US" sz="1200" dirty="0" smtClean="0">
                <a:latin typeface="Gill Sans MT" panose="020B0502020104020203" pitchFamily="34" charset="0"/>
              </a:rPr>
              <a:t> </a:t>
            </a:r>
            <a:r>
              <a:rPr lang="en-US" sz="1200" u="sng" dirty="0" smtClean="0">
                <a:latin typeface="Gill Sans MT" panose="020B0502020104020203" pitchFamily="34" charset="0"/>
                <a:hlinkClick r:id="rId4"/>
              </a:rPr>
              <a:t>https</a:t>
            </a:r>
            <a:r>
              <a:rPr lang="en-US" sz="1200" u="sng" dirty="0">
                <a:latin typeface="Gill Sans MT" panose="020B0502020104020203" pitchFamily="34" charset="0"/>
                <a:hlinkClick r:id="rId4"/>
              </a:rPr>
              <a:t>://www.contoocookdepot.org/</a:t>
            </a:r>
            <a:r>
              <a:rPr lang="en-US" sz="1200" dirty="0">
                <a:latin typeface="Gill Sans MT" panose="020B0502020104020203" pitchFamily="34" charset="0"/>
              </a:rPr>
              <a:t>.</a:t>
            </a:r>
          </a:p>
          <a:p>
            <a:pPr>
              <a:spcAft>
                <a:spcPts val="600"/>
              </a:spcAft>
            </a:pPr>
            <a:r>
              <a:rPr lang="en-US" sz="1200" dirty="0">
                <a:latin typeface="Gill Sans MT" panose="020B0502020104020203" pitchFamily="34" charset="0"/>
              </a:rPr>
              <a:t>Hopkinton Historical Society. </a:t>
            </a:r>
            <a:r>
              <a:rPr lang="en-US" sz="1200" i="1" dirty="0">
                <a:latin typeface="Gill Sans MT" panose="020B0502020104020203" pitchFamily="34" charset="0"/>
              </a:rPr>
              <a:t>A Walk Through Two Villages Contoocook and Hopkinton</a:t>
            </a:r>
            <a:r>
              <a:rPr lang="en-US" sz="1200" dirty="0">
                <a:latin typeface="Gill Sans MT" panose="020B0502020104020203" pitchFamily="34" charset="0"/>
              </a:rPr>
              <a:t>. Hopkinton, NH. </a:t>
            </a:r>
            <a:r>
              <a:rPr lang="en-US" sz="1200" dirty="0" smtClean="0">
                <a:latin typeface="Gill Sans MT" panose="020B0502020104020203" pitchFamily="34" charset="0"/>
              </a:rPr>
              <a:t> Hopkinton </a:t>
            </a:r>
            <a:r>
              <a:rPr lang="en-US" sz="1200" dirty="0">
                <a:latin typeface="Gill Sans MT" panose="020B0502020104020203" pitchFamily="34" charset="0"/>
              </a:rPr>
              <a:t>Historical Society, 2009.</a:t>
            </a:r>
          </a:p>
          <a:p>
            <a:pPr>
              <a:spcAft>
                <a:spcPts val="600"/>
              </a:spcAft>
            </a:pPr>
            <a:r>
              <a:rPr lang="en-US" sz="1200" dirty="0">
                <a:latin typeface="Gill Sans MT" panose="020B0502020104020203" pitchFamily="34" charset="0"/>
              </a:rPr>
              <a:t>Lord, C.C. . </a:t>
            </a:r>
            <a:r>
              <a:rPr lang="en-US" sz="1200" i="1" dirty="0">
                <a:latin typeface="Gill Sans MT" panose="020B0502020104020203" pitchFamily="34" charset="0"/>
              </a:rPr>
              <a:t>Life and Times in Hopkinton, N.H.</a:t>
            </a:r>
            <a:r>
              <a:rPr lang="en-US" sz="1200" dirty="0">
                <a:latin typeface="Gill Sans MT" panose="020B0502020104020203" pitchFamily="34" charset="0"/>
              </a:rPr>
              <a:t>. Concord, NH. </a:t>
            </a:r>
            <a:r>
              <a:rPr lang="en-US" sz="1200" dirty="0" smtClean="0">
                <a:latin typeface="Gill Sans MT" panose="020B0502020104020203" pitchFamily="34" charset="0"/>
              </a:rPr>
              <a:t> Republican </a:t>
            </a:r>
            <a:r>
              <a:rPr lang="en-US" sz="1200" dirty="0">
                <a:latin typeface="Gill Sans MT" panose="020B0502020104020203" pitchFamily="34" charset="0"/>
              </a:rPr>
              <a:t>Press Association, 1890.</a:t>
            </a:r>
          </a:p>
          <a:p>
            <a:pPr>
              <a:spcAft>
                <a:spcPts val="600"/>
              </a:spcAft>
            </a:pPr>
            <a:r>
              <a:rPr lang="en-US" sz="1200" dirty="0">
                <a:latin typeface="Gill Sans MT" panose="020B0502020104020203" pitchFamily="34" charset="0"/>
              </a:rPr>
              <a:t>Mead, Edgar T.. </a:t>
            </a:r>
            <a:r>
              <a:rPr lang="en-US" sz="1200" i="1" dirty="0">
                <a:latin typeface="Gill Sans MT" panose="020B0502020104020203" pitchFamily="34" charset="0"/>
              </a:rPr>
              <a:t>Through Covered Bridges to Concord</a:t>
            </a:r>
            <a:r>
              <a:rPr lang="en-US" sz="1200" dirty="0">
                <a:latin typeface="Gill Sans MT" panose="020B0502020104020203" pitchFamily="34" charset="0"/>
              </a:rPr>
              <a:t>. Brattleboro, VT. </a:t>
            </a:r>
            <a:r>
              <a:rPr lang="en-US" sz="1200" dirty="0" smtClean="0">
                <a:latin typeface="Gill Sans MT" panose="020B0502020104020203" pitchFamily="34" charset="0"/>
              </a:rPr>
              <a:t> Stephen </a:t>
            </a:r>
            <a:r>
              <a:rPr lang="en-US" sz="1200" dirty="0">
                <a:latin typeface="Gill Sans MT" panose="020B0502020104020203" pitchFamily="34" charset="0"/>
              </a:rPr>
              <a:t>Greene Press, 1970.</a:t>
            </a:r>
          </a:p>
          <a:p>
            <a:pPr>
              <a:spcAft>
                <a:spcPts val="600"/>
              </a:spcAft>
            </a:pPr>
            <a:r>
              <a:rPr lang="en-US" sz="1200" dirty="0">
                <a:latin typeface="Gill Sans MT" panose="020B0502020104020203" pitchFamily="34" charset="0"/>
              </a:rPr>
              <a:t>New Hampshire Antiquarian Society. </a:t>
            </a:r>
            <a:r>
              <a:rPr lang="en-US" sz="1200" i="1" dirty="0">
                <a:latin typeface="Gill Sans MT" panose="020B0502020104020203" pitchFamily="34" charset="0"/>
              </a:rPr>
              <a:t>Life and Times in Hopkinton 1735-1970</a:t>
            </a:r>
            <a:r>
              <a:rPr lang="en-US" sz="1200" dirty="0">
                <a:latin typeface="Gill Sans MT" panose="020B0502020104020203" pitchFamily="34" charset="0"/>
              </a:rPr>
              <a:t>. Hopkinton, NH. </a:t>
            </a:r>
            <a:r>
              <a:rPr lang="en-US" sz="1200" dirty="0" smtClean="0">
                <a:latin typeface="Gill Sans MT" panose="020B0502020104020203" pitchFamily="34" charset="0"/>
              </a:rPr>
              <a:t> New </a:t>
            </a:r>
            <a:r>
              <a:rPr lang="en-US" sz="1200" dirty="0">
                <a:latin typeface="Gill Sans MT" panose="020B0502020104020203" pitchFamily="34" charset="0"/>
              </a:rPr>
              <a:t>Hampshire Antiquarian Society, 1989.</a:t>
            </a:r>
          </a:p>
          <a:p>
            <a:pPr>
              <a:spcAft>
                <a:spcPts val="600"/>
              </a:spcAft>
            </a:pPr>
            <a:r>
              <a:rPr lang="en-US" sz="1200" dirty="0">
                <a:latin typeface="Gill Sans MT" panose="020B0502020104020203" pitchFamily="34" charset="0"/>
              </a:rPr>
              <a:t>New Hampshire Antiquarian Society. </a:t>
            </a:r>
            <a:r>
              <a:rPr lang="en-US" sz="1200" i="1" dirty="0">
                <a:latin typeface="Gill Sans MT" panose="020B0502020104020203" pitchFamily="34" charset="0"/>
              </a:rPr>
              <a:t>Hopkinton New Hampshire 1765-1965</a:t>
            </a:r>
            <a:r>
              <a:rPr lang="en-US" sz="1200" dirty="0">
                <a:latin typeface="Gill Sans MT" panose="020B0502020104020203" pitchFamily="34" charset="0"/>
              </a:rPr>
              <a:t>. Hopkinton, NH. </a:t>
            </a:r>
            <a:r>
              <a:rPr lang="en-US" sz="1200" dirty="0" smtClean="0">
                <a:latin typeface="Gill Sans MT" panose="020B0502020104020203" pitchFamily="34" charset="0"/>
              </a:rPr>
              <a:t> New </a:t>
            </a:r>
            <a:r>
              <a:rPr lang="en-US" sz="1200" dirty="0">
                <a:latin typeface="Gill Sans MT" panose="020B0502020104020203" pitchFamily="34" charset="0"/>
              </a:rPr>
              <a:t>Hampshire Antiquarian Society, 1965.</a:t>
            </a:r>
          </a:p>
          <a:p>
            <a:pPr>
              <a:spcAft>
                <a:spcPts val="600"/>
              </a:spcAft>
            </a:pPr>
            <a:r>
              <a:rPr lang="en-US" sz="1200" i="1" dirty="0">
                <a:latin typeface="Gill Sans MT" panose="020B0502020104020203" pitchFamily="34" charset="0"/>
              </a:rPr>
              <a:t>New Hampshire Railroad Commissioners Report</a:t>
            </a:r>
            <a:r>
              <a:rPr lang="en-US" sz="1200" dirty="0">
                <a:latin typeface="Gill Sans MT" panose="020B0502020104020203" pitchFamily="34" charset="0"/>
              </a:rPr>
              <a:t>. Concord, NH. </a:t>
            </a:r>
            <a:r>
              <a:rPr lang="en-US" sz="1200" dirty="0" smtClean="0">
                <a:latin typeface="Gill Sans MT" panose="020B0502020104020203" pitchFamily="34" charset="0"/>
              </a:rPr>
              <a:t> Parsons </a:t>
            </a:r>
            <a:r>
              <a:rPr lang="en-US" sz="1200" dirty="0">
                <a:latin typeface="Gill Sans MT" panose="020B0502020104020203" pitchFamily="34" charset="0"/>
              </a:rPr>
              <a:t>B. Cogswell, 1885.</a:t>
            </a:r>
          </a:p>
          <a:p>
            <a:pPr>
              <a:spcAft>
                <a:spcPts val="600"/>
              </a:spcAft>
            </a:pPr>
            <a:r>
              <a:rPr lang="en-US" sz="1200" dirty="0">
                <a:latin typeface="Gill Sans MT" panose="020B0502020104020203" pitchFamily="34" charset="0"/>
              </a:rPr>
              <a:t>New Hampshire SP Contoocook Railroad Depot, Accessed June 17th 2020. </a:t>
            </a:r>
            <a:r>
              <a:rPr lang="en-US" sz="1200" dirty="0" smtClean="0">
                <a:latin typeface="Gill Sans MT" panose="020B0502020104020203" pitchFamily="34" charset="0"/>
              </a:rPr>
              <a:t> </a:t>
            </a:r>
            <a:r>
              <a:rPr lang="en-US" sz="1200" dirty="0" smtClean="0">
                <a:latin typeface="Gill Sans MT" panose="020B0502020104020203" pitchFamily="34" charset="0"/>
                <a:hlinkClick r:id="rId5"/>
              </a:rPr>
              <a:t>https</a:t>
            </a:r>
            <a:r>
              <a:rPr lang="en-US" sz="1200" dirty="0">
                <a:latin typeface="Gill Sans MT" panose="020B0502020104020203" pitchFamily="34" charset="0"/>
                <a:hlinkClick r:id="rId5"/>
              </a:rPr>
              <a:t>://catalog.archives.gov/id/77845393</a:t>
            </a:r>
            <a:r>
              <a:rPr lang="en-US" sz="1200" dirty="0">
                <a:latin typeface="Gill Sans MT" panose="020B0502020104020203" pitchFamily="34" charset="0"/>
              </a:rPr>
              <a:t>.</a:t>
            </a:r>
          </a:p>
          <a:p>
            <a:pPr>
              <a:spcAft>
                <a:spcPts val="600"/>
              </a:spcAft>
            </a:pPr>
            <a:r>
              <a:rPr lang="en-US" sz="1200" dirty="0">
                <a:latin typeface="Gill Sans MT" panose="020B0502020104020203" pitchFamily="34" charset="0"/>
              </a:rPr>
              <a:t>NH Stone Wall Mapper. Accessed June 22nd 2020. </a:t>
            </a:r>
            <a:r>
              <a:rPr lang="en-US" sz="1200" u="sng" dirty="0">
                <a:latin typeface="Gill Sans MT" panose="020B0502020104020203" pitchFamily="34" charset="0"/>
                <a:hlinkClick r:id="rId6"/>
              </a:rPr>
              <a:t>https://www.arcgis.com/apps/webappviewer/index.html?id=f4d57ec1a6b8414190ca0662456dffb0</a:t>
            </a:r>
            <a:r>
              <a:rPr lang="en-US" sz="1200" dirty="0">
                <a:latin typeface="Gill Sans MT" panose="020B0502020104020203" pitchFamily="34" charset="0"/>
              </a:rPr>
              <a:t>.</a:t>
            </a:r>
          </a:p>
          <a:p>
            <a:pPr>
              <a:spcAft>
                <a:spcPts val="600"/>
              </a:spcAft>
            </a:pPr>
            <a:r>
              <a:rPr lang="en-US" sz="1200" dirty="0">
                <a:latin typeface="Gill Sans MT" panose="020B0502020104020203" pitchFamily="34" charset="0"/>
              </a:rPr>
              <a:t>Symonds, Arthur G.. New Enterprise at West Hopkinton. Granite Monthly. </a:t>
            </a:r>
            <a:r>
              <a:rPr lang="en-US" sz="1200" dirty="0" smtClean="0">
                <a:latin typeface="Gill Sans MT" panose="020B0502020104020203" pitchFamily="34" charset="0"/>
              </a:rPr>
              <a:t> November </a:t>
            </a:r>
            <a:r>
              <a:rPr lang="en-US" sz="1200" dirty="0">
                <a:latin typeface="Gill Sans MT" panose="020B0502020104020203" pitchFamily="34" charset="0"/>
              </a:rPr>
              <a:t>1st 1908. 363 - 364.</a:t>
            </a:r>
          </a:p>
          <a:p>
            <a:pPr>
              <a:spcAft>
                <a:spcPts val="600"/>
              </a:spcAft>
            </a:pPr>
            <a:r>
              <a:rPr lang="en-US" sz="1200" dirty="0">
                <a:latin typeface="Gill Sans MT" panose="020B0502020104020203" pitchFamily="34" charset="0"/>
              </a:rPr>
              <a:t>Tyler, Mala Duclos. </a:t>
            </a:r>
            <a:r>
              <a:rPr lang="en-US" sz="1200" i="1" dirty="0">
                <a:latin typeface="Gill Sans MT" panose="020B0502020104020203" pitchFamily="34" charset="0"/>
              </a:rPr>
              <a:t>Hopkinton and Contoocook</a:t>
            </a:r>
            <a:r>
              <a:rPr lang="en-US" sz="1200" dirty="0">
                <a:latin typeface="Gill Sans MT" panose="020B0502020104020203" pitchFamily="34" charset="0"/>
              </a:rPr>
              <a:t>. Charleston, SC. </a:t>
            </a:r>
            <a:r>
              <a:rPr lang="en-US" sz="1200" dirty="0" smtClean="0">
                <a:latin typeface="Gill Sans MT" panose="020B0502020104020203" pitchFamily="34" charset="0"/>
              </a:rPr>
              <a:t> Arcadia </a:t>
            </a:r>
            <a:r>
              <a:rPr lang="en-US" sz="1200" dirty="0">
                <a:latin typeface="Gill Sans MT" panose="020B0502020104020203" pitchFamily="34" charset="0"/>
              </a:rPr>
              <a:t>Publishing, 2012.</a:t>
            </a:r>
          </a:p>
          <a:p>
            <a:pPr>
              <a:spcAft>
                <a:spcPts val="600"/>
              </a:spcAft>
            </a:pPr>
            <a:r>
              <a:rPr lang="en-US" sz="1200" dirty="0">
                <a:latin typeface="Gill Sans MT" panose="020B0502020104020203" pitchFamily="34" charset="0"/>
              </a:rPr>
              <a:t>Wallace, R. Stuart. Mausolf, Lisa B.. </a:t>
            </a:r>
            <a:r>
              <a:rPr lang="en-US" sz="1200" i="1" dirty="0">
                <a:latin typeface="Gill Sans MT" panose="020B0502020104020203" pitchFamily="34" charset="0"/>
              </a:rPr>
              <a:t>New Hampshire Railroads: Historic Context Statement</a:t>
            </a:r>
            <a:r>
              <a:rPr lang="en-US" sz="1200" dirty="0">
                <a:latin typeface="Gill Sans MT" panose="020B0502020104020203" pitchFamily="34" charset="0"/>
              </a:rPr>
              <a:t>. Concord, NH. </a:t>
            </a:r>
            <a:r>
              <a:rPr lang="en-US" sz="1200" dirty="0" smtClean="0">
                <a:latin typeface="Gill Sans MT" panose="020B0502020104020203" pitchFamily="34" charset="0"/>
              </a:rPr>
              <a:t> New </a:t>
            </a:r>
            <a:r>
              <a:rPr lang="en-US" sz="1200" dirty="0">
                <a:latin typeface="Gill Sans MT" panose="020B0502020104020203" pitchFamily="34" charset="0"/>
              </a:rPr>
              <a:t>Hampshire Division of Historical Resources, 1999.</a:t>
            </a:r>
          </a:p>
        </p:txBody>
      </p:sp>
      <p:grpSp>
        <p:nvGrpSpPr>
          <p:cNvPr id="13" name="Group 12"/>
          <p:cNvGrpSpPr/>
          <p:nvPr/>
        </p:nvGrpSpPr>
        <p:grpSpPr>
          <a:xfrm>
            <a:off x="6666865" y="6506379"/>
            <a:ext cx="3203471" cy="965031"/>
            <a:chOff x="787503" y="5874056"/>
            <a:chExt cx="3203471" cy="965031"/>
          </a:xfrm>
        </p:grpSpPr>
        <p:sp>
          <p:nvSpPr>
            <p:cNvPr id="14" name="TextBox 13"/>
            <p:cNvSpPr txBox="1"/>
            <p:nvPr/>
          </p:nvSpPr>
          <p:spPr>
            <a:xfrm>
              <a:off x="787503" y="6331256"/>
              <a:ext cx="3203471" cy="507831"/>
            </a:xfrm>
            <a:prstGeom prst="rect">
              <a:avLst/>
            </a:prstGeom>
            <a:noFill/>
          </p:spPr>
          <p:txBody>
            <a:bodyPr wrap="square" rtlCol="0">
              <a:spAutoFit/>
            </a:bodyPr>
            <a:lstStyle/>
            <a:p>
              <a:r>
                <a:rPr lang="en-US" sz="900" i="1" dirty="0">
                  <a:latin typeface="Gill Sans MT" panose="020B0502020104020203" pitchFamily="34" charset="0"/>
                </a:rPr>
                <a:t>This project was made possible with support from New Hampshire Humanities, in partnership with the National Endowment for the Humanities. Learn more at </a:t>
              </a:r>
              <a:r>
                <a:rPr lang="en-US" sz="900" i="1" dirty="0">
                  <a:latin typeface="Gill Sans MT" panose="020B0502020104020203" pitchFamily="34" charset="0"/>
                  <a:hlinkClick r:id="rId7"/>
                </a:rPr>
                <a:t>nhhumanities.org</a:t>
              </a:r>
              <a:r>
                <a:rPr lang="en-US" sz="900" i="1" dirty="0">
                  <a:latin typeface="Gill Sans MT" panose="020B0502020104020203" pitchFamily="34" charset="0"/>
                </a:rPr>
                <a:t>.</a:t>
              </a:r>
              <a:endParaRPr lang="en-US" sz="1600" dirty="0">
                <a:latin typeface="Gill Sans MT" panose="020B0502020104020203" pitchFamily="34" charset="0"/>
              </a:endParaRPr>
            </a:p>
          </p:txBody>
        </p:sp>
        <p:pic>
          <p:nvPicPr>
            <p:cNvPr id="15"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55065" y="5874056"/>
              <a:ext cx="1355041" cy="4572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6" name="Picture 15"/>
            <p:cNvPicPr>
              <a:picLocks noChangeAspect="1"/>
            </p:cNvPicPr>
            <p:nvPr/>
          </p:nvPicPr>
          <p:blipFill>
            <a:blip r:embed="rId9"/>
            <a:stretch>
              <a:fillRect/>
            </a:stretch>
          </p:blipFill>
          <p:spPr>
            <a:xfrm>
              <a:off x="864565" y="5874056"/>
              <a:ext cx="941833" cy="457200"/>
            </a:xfrm>
            <a:prstGeom prst="rect">
              <a:avLst/>
            </a:prstGeom>
          </p:spPr>
        </p:pic>
      </p:grpSp>
    </p:spTree>
    <p:extLst>
      <p:ext uri="{BB962C8B-B14F-4D97-AF65-F5344CB8AC3E}">
        <p14:creationId xmlns:p14="http://schemas.microsoft.com/office/powerpoint/2010/main" val="2957344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1827" y="376041"/>
            <a:ext cx="7770114" cy="777240"/>
          </a:xfrm>
        </p:spPr>
        <p:txBody>
          <a:bodyPr>
            <a:normAutofit/>
          </a:bodyPr>
          <a:lstStyle/>
          <a:p>
            <a:r>
              <a:rPr lang="en-US" sz="2400" dirty="0">
                <a:latin typeface="Bernard MT Condensed" panose="02050806060905020404" pitchFamily="18" charset="0"/>
              </a:rPr>
              <a:t>Stop #</a:t>
            </a:r>
            <a:r>
              <a:rPr lang="en-US" sz="2400" dirty="0" smtClean="0">
                <a:latin typeface="Bernard MT Condensed" panose="02050806060905020404" pitchFamily="18" charset="0"/>
              </a:rPr>
              <a:t>1 Tyler Station</a:t>
            </a:r>
            <a:br>
              <a:rPr lang="en-US" sz="2400" dirty="0" smtClean="0">
                <a:latin typeface="Bernard MT Condensed" panose="02050806060905020404" pitchFamily="18" charset="0"/>
              </a:rPr>
            </a:br>
            <a:r>
              <a:rPr lang="en-US" sz="2400" dirty="0" smtClean="0">
                <a:latin typeface="Bernard MT Condensed" panose="02050806060905020404" pitchFamily="18" charset="0"/>
              </a:rPr>
              <a:t>near 833 Penacook Rd.</a:t>
            </a:r>
            <a:endParaRPr lang="en-US" sz="2400" dirty="0">
              <a:latin typeface="Bernard MT Condensed" panose="020508060609050204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7261" y="1894755"/>
            <a:ext cx="3621335" cy="262893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4861" y="252022"/>
            <a:ext cx="3653315" cy="3852716"/>
          </a:xfrm>
          <a:prstGeom prst="rect">
            <a:avLst/>
          </a:prstGeom>
        </p:spPr>
      </p:pic>
      <p:grpSp>
        <p:nvGrpSpPr>
          <p:cNvPr id="14" name="Group 13"/>
          <p:cNvGrpSpPr/>
          <p:nvPr/>
        </p:nvGrpSpPr>
        <p:grpSpPr>
          <a:xfrm>
            <a:off x="6084861" y="3413658"/>
            <a:ext cx="3761145" cy="2397657"/>
            <a:chOff x="6030947" y="5030068"/>
            <a:chExt cx="3761145" cy="2397657"/>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096400" y="4732032"/>
              <a:ext cx="1630240" cy="3761145"/>
            </a:xfrm>
            <a:prstGeom prst="rect">
              <a:avLst/>
            </a:prstGeom>
          </p:spPr>
        </p:pic>
        <p:sp>
          <p:nvSpPr>
            <p:cNvPr id="6" name="Rectangle 5"/>
            <p:cNvSpPr/>
            <p:nvPr/>
          </p:nvSpPr>
          <p:spPr>
            <a:xfrm>
              <a:off x="7596962" y="6071191"/>
              <a:ext cx="934979" cy="10207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Up Arrow 9"/>
            <p:cNvSpPr/>
            <p:nvPr/>
          </p:nvSpPr>
          <p:spPr>
            <a:xfrm rot="20974663">
              <a:off x="7783930" y="5030068"/>
              <a:ext cx="255180"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 name="Group 10"/>
          <p:cNvGrpSpPr/>
          <p:nvPr/>
        </p:nvGrpSpPr>
        <p:grpSpPr>
          <a:xfrm>
            <a:off x="202872" y="7014210"/>
            <a:ext cx="2422340" cy="457200"/>
            <a:chOff x="202872" y="7014210"/>
            <a:chExt cx="2422340" cy="457200"/>
          </a:xfrm>
        </p:grpSpPr>
        <p:sp>
          <p:nvSpPr>
            <p:cNvPr id="12" name="Title 1"/>
            <p:cNvSpPr txBox="1">
              <a:spLocks/>
            </p:cNvSpPr>
            <p:nvPr/>
          </p:nvSpPr>
          <p:spPr>
            <a:xfrm>
              <a:off x="577316" y="7090885"/>
              <a:ext cx="2047896" cy="380525"/>
            </a:xfrm>
            <a:prstGeom prst="rect">
              <a:avLst/>
            </a:prstGeom>
          </p:spPr>
          <p:txBody>
            <a:bodyPr vert="horz" lIns="91440" tIns="45720" rIns="91440" bIns="45720" rtlCol="0" anchor="b">
              <a:normAutofit/>
            </a:bodyPr>
            <a:lstStyle>
              <a:lvl1pPr algn="l" defTabSz="1005840" rtl="0" eaLnBrk="1" latinLnBrk="0" hangingPunct="1">
                <a:lnSpc>
                  <a:spcPct val="85000"/>
                </a:lnSpc>
                <a:spcBef>
                  <a:spcPct val="0"/>
                </a:spcBef>
                <a:buNone/>
                <a:defRPr sz="7260" kern="1200" spc="-55" baseline="0">
                  <a:solidFill>
                    <a:schemeClr val="tx1"/>
                  </a:solidFill>
                  <a:latin typeface="+mj-lt"/>
                  <a:ea typeface="+mj-ea"/>
                  <a:cs typeface="+mj-cs"/>
                </a:defRPr>
              </a:lvl1pPr>
            </a:lstStyle>
            <a:p>
              <a:r>
                <a:rPr lang="en-US" sz="1100" cap="small" dirty="0">
                  <a:latin typeface="Felix Titling" panose="04060505060202020A04" pitchFamily="82" charset="0"/>
                </a:rPr>
                <a:t>Hopkinton Historical Society</a:t>
              </a:r>
              <a:br>
                <a:rPr lang="en-US" sz="1100" cap="small" dirty="0">
                  <a:latin typeface="Felix Titling" panose="04060505060202020A04" pitchFamily="82" charset="0"/>
                </a:rPr>
              </a:br>
              <a:r>
                <a:rPr lang="en-US" sz="1050" i="1" dirty="0">
                  <a:latin typeface="Gill Sans MT" panose="020B0502020104020203" pitchFamily="34" charset="0"/>
                </a:rPr>
                <a:t>Celebrating Hopkinton History Since 1859</a:t>
              </a:r>
              <a:endParaRPr lang="en-US" sz="1100" i="1" dirty="0">
                <a:latin typeface="Gill Sans MT" panose="020B0502020104020203" pitchFamily="34" charset="0"/>
              </a:endParaRP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2872" y="7014210"/>
              <a:ext cx="374444" cy="457200"/>
            </a:xfrm>
            <a:prstGeom prst="rect">
              <a:avLst/>
            </a:prstGeom>
          </p:spPr>
        </p:pic>
      </p:grpSp>
      <p:sp>
        <p:nvSpPr>
          <p:cNvPr id="7" name="TextBox 6"/>
          <p:cNvSpPr txBox="1"/>
          <p:nvPr/>
        </p:nvSpPr>
        <p:spPr>
          <a:xfrm>
            <a:off x="788187" y="4523687"/>
            <a:ext cx="3700410" cy="1223412"/>
          </a:xfrm>
          <a:prstGeom prst="rect">
            <a:avLst/>
          </a:prstGeom>
          <a:noFill/>
        </p:spPr>
        <p:txBody>
          <a:bodyPr wrap="square" rtlCol="0">
            <a:spAutoFit/>
          </a:bodyPr>
          <a:lstStyle/>
          <a:p>
            <a:r>
              <a:rPr lang="en-US" sz="1050" i="1" dirty="0">
                <a:latin typeface="Gill Sans MT" panose="020B0502020104020203" pitchFamily="34" charset="0"/>
              </a:rPr>
              <a:t>Image of the Tyler Station.  The gentleman standing in front of the station is identified as Thomas Card (1871-1957).  Mr. Card lived in the Blackwater District close to Tyler Station, and worked in Contoocook Village as a machinist at Kingsbury &amp; Davis.  Perhaps on this day he was taking the train from Contoocook to Tyler for his lunch break!  Many accounts of K &amp; D workers say they went home for lunch</a:t>
            </a:r>
            <a:r>
              <a:rPr lang="en-US" sz="1050" i="1" dirty="0" smtClean="0">
                <a:latin typeface="Gill Sans MT" panose="020B0502020104020203" pitchFamily="34" charset="0"/>
              </a:rPr>
              <a:t>.  </a:t>
            </a:r>
            <a:r>
              <a:rPr lang="en-US" sz="1050" i="1" dirty="0">
                <a:latin typeface="Gill Sans MT" panose="020B0502020104020203" pitchFamily="34" charset="0"/>
              </a:rPr>
              <a:t>HHS collection.</a:t>
            </a:r>
          </a:p>
        </p:txBody>
      </p:sp>
      <p:sp>
        <p:nvSpPr>
          <p:cNvPr id="8" name="TextBox 7"/>
          <p:cNvSpPr txBox="1"/>
          <p:nvPr/>
        </p:nvSpPr>
        <p:spPr>
          <a:xfrm>
            <a:off x="761827" y="5943401"/>
            <a:ext cx="9084180" cy="1092607"/>
          </a:xfrm>
          <a:prstGeom prst="rect">
            <a:avLst/>
          </a:prstGeom>
          <a:noFill/>
        </p:spPr>
        <p:txBody>
          <a:bodyPr wrap="square" rtlCol="0">
            <a:spAutoFit/>
          </a:bodyPr>
          <a:lstStyle/>
          <a:p>
            <a:pPr indent="230188"/>
            <a:r>
              <a:rPr lang="en-US" sz="1300" dirty="0" smtClean="0">
                <a:latin typeface="Gill Sans MT" panose="020B0502020104020203" pitchFamily="34" charset="0"/>
              </a:rPr>
              <a:t>As trains headed west from Concord, Tyler Station was the first stop in Hopkinton.  It was a flag station, meaning that trains would stop </a:t>
            </a:r>
            <a:r>
              <a:rPr lang="en-US" sz="1300" dirty="0">
                <a:latin typeface="Gill Sans MT" panose="020B0502020104020203" pitchFamily="34" charset="0"/>
              </a:rPr>
              <a:t>only when a </a:t>
            </a:r>
            <a:r>
              <a:rPr lang="en-US" sz="1300" dirty="0" smtClean="0">
                <a:latin typeface="Gill Sans MT" panose="020B0502020104020203" pitchFamily="34" charset="0"/>
              </a:rPr>
              <a:t>flag was </a:t>
            </a:r>
            <a:r>
              <a:rPr lang="en-US" sz="1300" dirty="0">
                <a:latin typeface="Gill Sans MT" panose="020B0502020104020203" pitchFamily="34" charset="0"/>
              </a:rPr>
              <a:t>displayed or when passengers </a:t>
            </a:r>
            <a:r>
              <a:rPr lang="en-US" sz="1300" dirty="0" smtClean="0">
                <a:latin typeface="Gill Sans MT" panose="020B0502020104020203" pitchFamily="34" charset="0"/>
              </a:rPr>
              <a:t>were to </a:t>
            </a:r>
            <a:r>
              <a:rPr lang="en-US" sz="1300" dirty="0">
                <a:latin typeface="Gill Sans MT" panose="020B0502020104020203" pitchFamily="34" charset="0"/>
              </a:rPr>
              <a:t>be </a:t>
            </a:r>
            <a:r>
              <a:rPr lang="en-US" sz="1300" dirty="0" smtClean="0">
                <a:latin typeface="Gill Sans MT" panose="020B0502020104020203" pitchFamily="34" charset="0"/>
              </a:rPr>
              <a:t>discharged.  It was likely used to pick up agricultural products and lumber for transport elsewhere.</a:t>
            </a:r>
          </a:p>
          <a:p>
            <a:pPr indent="230188"/>
            <a:r>
              <a:rPr lang="en-US" sz="1300" dirty="0" smtClean="0">
                <a:latin typeface="Gill Sans MT" panose="020B0502020104020203" pitchFamily="34" charset="0"/>
              </a:rPr>
              <a:t>Of interest is the station’s 471’ spur.  It was likely built to </a:t>
            </a:r>
            <a:r>
              <a:rPr lang="en-US" sz="1300" dirty="0">
                <a:latin typeface="Gill Sans MT" panose="020B0502020104020203" pitchFamily="34" charset="0"/>
              </a:rPr>
              <a:t>accommodate lumber that would have come from </a:t>
            </a:r>
            <a:r>
              <a:rPr lang="en-US" sz="1300" dirty="0" smtClean="0">
                <a:latin typeface="Gill Sans MT" panose="020B0502020104020203" pitchFamily="34" charset="0"/>
              </a:rPr>
              <a:t>Joseph Barnard’s nearby property to supply building materials for the railroad and shipbuilding businesses.</a:t>
            </a:r>
            <a:endParaRPr lang="en-US" sz="1300" dirty="0">
              <a:latin typeface="Gill Sans MT" panose="020B0502020104020203" pitchFamily="34" charset="0"/>
            </a:endParaRPr>
          </a:p>
        </p:txBody>
      </p:sp>
      <p:sp>
        <p:nvSpPr>
          <p:cNvPr id="9" name="TextBox 8"/>
          <p:cNvSpPr txBox="1"/>
          <p:nvPr/>
        </p:nvSpPr>
        <p:spPr>
          <a:xfrm>
            <a:off x="761827" y="1075299"/>
            <a:ext cx="4763074" cy="738664"/>
          </a:xfrm>
          <a:prstGeom prst="rect">
            <a:avLst/>
          </a:prstGeom>
          <a:noFill/>
        </p:spPr>
        <p:txBody>
          <a:bodyPr wrap="square" rtlCol="0">
            <a:spAutoFit/>
          </a:bodyPr>
          <a:lstStyle/>
          <a:p>
            <a:r>
              <a:rPr lang="en-US" sz="1050" i="1" dirty="0" smtClean="0">
                <a:latin typeface="Gill Sans MT" panose="020B0502020104020203" pitchFamily="34" charset="0"/>
              </a:rPr>
              <a:t>Parking for Stop #1 is on Penacook Rd. between Tyler Bridge and 833 Penacook Rd</a:t>
            </a:r>
            <a:r>
              <a:rPr lang="en-US" sz="1050" i="1" dirty="0">
                <a:latin typeface="Gill Sans MT" panose="020B0502020104020203" pitchFamily="34" charset="0"/>
              </a:rPr>
              <a:t>. </a:t>
            </a:r>
            <a:r>
              <a:rPr lang="en-US" sz="1050" i="1" dirty="0" smtClean="0">
                <a:latin typeface="Gill Sans MT" panose="020B0502020104020203" pitchFamily="34" charset="0"/>
              </a:rPr>
              <a:t> We suggest you park along the fields below the sharp curve.  Please </a:t>
            </a:r>
            <a:r>
              <a:rPr lang="en-US" sz="1050" i="1" dirty="0">
                <a:latin typeface="Gill Sans MT" panose="020B0502020104020203" pitchFamily="34" charset="0"/>
              </a:rPr>
              <a:t>be respectful of </a:t>
            </a:r>
            <a:r>
              <a:rPr lang="en-US" sz="1050" i="1" dirty="0" smtClean="0">
                <a:latin typeface="Gill Sans MT" panose="020B0502020104020203" pitchFamily="34" charset="0"/>
              </a:rPr>
              <a:t>private </a:t>
            </a:r>
            <a:r>
              <a:rPr lang="en-US" sz="1050" i="1" dirty="0">
                <a:latin typeface="Gill Sans MT" panose="020B0502020104020203" pitchFamily="34" charset="0"/>
              </a:rPr>
              <a:t>property.  If you are driving, pull off the road completely and do not block driveways or roads.  If you get out of your car, make sure you have the owner’s permission to be on it</a:t>
            </a:r>
            <a:r>
              <a:rPr lang="en-US" sz="1050" i="1" dirty="0" smtClean="0">
                <a:latin typeface="Gill Sans MT" panose="020B0502020104020203" pitchFamily="34" charset="0"/>
              </a:rPr>
              <a:t>.</a:t>
            </a:r>
            <a:endParaRPr lang="en-US" sz="1050" i="1" dirty="0">
              <a:latin typeface="Gill Sans MT" panose="020B0502020104020203" pitchFamily="34" charset="0"/>
            </a:endParaRPr>
          </a:p>
        </p:txBody>
      </p:sp>
      <p:sp>
        <p:nvSpPr>
          <p:cNvPr id="15" name="TextBox 14"/>
          <p:cNvSpPr txBox="1"/>
          <p:nvPr/>
        </p:nvSpPr>
        <p:spPr>
          <a:xfrm>
            <a:off x="4177364" y="255844"/>
            <a:ext cx="1907498" cy="738664"/>
          </a:xfrm>
          <a:prstGeom prst="rect">
            <a:avLst/>
          </a:prstGeom>
          <a:noFill/>
        </p:spPr>
        <p:txBody>
          <a:bodyPr wrap="square" rtlCol="0">
            <a:spAutoFit/>
          </a:bodyPr>
          <a:lstStyle/>
          <a:p>
            <a:pPr algn="r"/>
            <a:r>
              <a:rPr lang="en-US" sz="1050" i="1" dirty="0" smtClean="0">
                <a:latin typeface="Gill Sans MT" panose="020B0502020104020203" pitchFamily="34" charset="0"/>
              </a:rPr>
              <a:t>1914 B&amp;M Valuation Map and detail of Tyler Station, Hopkinton, N.H.  Courtesy of Boston &amp; Maine Historical Society.</a:t>
            </a:r>
            <a:endParaRPr lang="en-US" sz="1050" i="1" dirty="0">
              <a:latin typeface="Gill Sans MT" panose="020B0502020104020203" pitchFamily="34" charset="0"/>
            </a:endParaRPr>
          </a:p>
        </p:txBody>
      </p:sp>
    </p:spTree>
    <p:extLst>
      <p:ext uri="{BB962C8B-B14F-4D97-AF65-F5344CB8AC3E}">
        <p14:creationId xmlns:p14="http://schemas.microsoft.com/office/powerpoint/2010/main" val="1277568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1827" y="376040"/>
            <a:ext cx="7770114" cy="780051"/>
          </a:xfrm>
        </p:spPr>
        <p:txBody>
          <a:bodyPr>
            <a:normAutofit/>
          </a:bodyPr>
          <a:lstStyle/>
          <a:p>
            <a:r>
              <a:rPr lang="en-US" sz="2400" dirty="0">
                <a:latin typeface="Bernard MT Condensed" panose="02050806060905020404" pitchFamily="18" charset="0"/>
              </a:rPr>
              <a:t>Stop #</a:t>
            </a:r>
            <a:r>
              <a:rPr lang="en-US" sz="2400" dirty="0" smtClean="0">
                <a:latin typeface="Bernard MT Condensed" panose="02050806060905020404" pitchFamily="18" charset="0"/>
              </a:rPr>
              <a:t>1 Tyler Station</a:t>
            </a:r>
            <a:br>
              <a:rPr lang="en-US" sz="2400" dirty="0" smtClean="0">
                <a:latin typeface="Bernard MT Condensed" panose="02050806060905020404" pitchFamily="18" charset="0"/>
              </a:rPr>
            </a:br>
            <a:r>
              <a:rPr lang="en-US" sz="2400" dirty="0">
                <a:latin typeface="Bernard MT Condensed" panose="02050806060905020404" pitchFamily="18" charset="0"/>
              </a:rPr>
              <a:t>n</a:t>
            </a:r>
            <a:r>
              <a:rPr lang="en-US" sz="2400" dirty="0" smtClean="0">
                <a:latin typeface="Bernard MT Condensed" panose="02050806060905020404" pitchFamily="18" charset="0"/>
              </a:rPr>
              <a:t>ear 833 Penacook Rd.</a:t>
            </a:r>
            <a:endParaRPr lang="en-US" sz="2400" dirty="0">
              <a:latin typeface="Bernard MT Condensed" panose="02050806060905020404" pitchFamily="18" charset="0"/>
            </a:endParaRPr>
          </a:p>
        </p:txBody>
      </p:sp>
      <p:grpSp>
        <p:nvGrpSpPr>
          <p:cNvPr id="11" name="Group 10"/>
          <p:cNvGrpSpPr/>
          <p:nvPr/>
        </p:nvGrpSpPr>
        <p:grpSpPr>
          <a:xfrm>
            <a:off x="202872" y="7014210"/>
            <a:ext cx="2422340" cy="457200"/>
            <a:chOff x="202872" y="7014210"/>
            <a:chExt cx="2422340" cy="457200"/>
          </a:xfrm>
        </p:grpSpPr>
        <p:sp>
          <p:nvSpPr>
            <p:cNvPr id="12" name="Title 1"/>
            <p:cNvSpPr txBox="1">
              <a:spLocks/>
            </p:cNvSpPr>
            <p:nvPr/>
          </p:nvSpPr>
          <p:spPr>
            <a:xfrm>
              <a:off x="577316" y="7090885"/>
              <a:ext cx="2047896" cy="380525"/>
            </a:xfrm>
            <a:prstGeom prst="rect">
              <a:avLst/>
            </a:prstGeom>
          </p:spPr>
          <p:txBody>
            <a:bodyPr vert="horz" lIns="91440" tIns="45720" rIns="91440" bIns="45720" rtlCol="0" anchor="b">
              <a:normAutofit/>
            </a:bodyPr>
            <a:lstStyle>
              <a:lvl1pPr algn="l" defTabSz="1005840" rtl="0" eaLnBrk="1" latinLnBrk="0" hangingPunct="1">
                <a:lnSpc>
                  <a:spcPct val="85000"/>
                </a:lnSpc>
                <a:spcBef>
                  <a:spcPct val="0"/>
                </a:spcBef>
                <a:buNone/>
                <a:defRPr sz="7260" kern="1200" spc="-55" baseline="0">
                  <a:solidFill>
                    <a:schemeClr val="tx1"/>
                  </a:solidFill>
                  <a:latin typeface="+mj-lt"/>
                  <a:ea typeface="+mj-ea"/>
                  <a:cs typeface="+mj-cs"/>
                </a:defRPr>
              </a:lvl1pPr>
            </a:lstStyle>
            <a:p>
              <a:r>
                <a:rPr lang="en-US" sz="1100" cap="small" dirty="0">
                  <a:latin typeface="Felix Titling" panose="04060505060202020A04" pitchFamily="82" charset="0"/>
                </a:rPr>
                <a:t>Hopkinton Historical Society</a:t>
              </a:r>
              <a:br>
                <a:rPr lang="en-US" sz="1100" cap="small" dirty="0">
                  <a:latin typeface="Felix Titling" panose="04060505060202020A04" pitchFamily="82" charset="0"/>
                </a:rPr>
              </a:br>
              <a:r>
                <a:rPr lang="en-US" sz="1050" i="1" dirty="0">
                  <a:latin typeface="Gill Sans MT" panose="020B0502020104020203" pitchFamily="34" charset="0"/>
                </a:rPr>
                <a:t>Celebrating Hopkinton History Since 1859</a:t>
              </a:r>
              <a:endParaRPr lang="en-US" sz="1100" i="1" dirty="0">
                <a:latin typeface="Gill Sans MT" panose="020B0502020104020203" pitchFamily="34" charset="0"/>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72" y="7014210"/>
              <a:ext cx="374444" cy="457200"/>
            </a:xfrm>
            <a:prstGeom prst="rect">
              <a:avLst/>
            </a:prstGeom>
          </p:spPr>
        </p:pic>
      </p:grpSp>
      <p:sp>
        <p:nvSpPr>
          <p:cNvPr id="16" name="TextBox 15"/>
          <p:cNvSpPr txBox="1"/>
          <p:nvPr/>
        </p:nvSpPr>
        <p:spPr>
          <a:xfrm>
            <a:off x="889818" y="2117169"/>
            <a:ext cx="3470788" cy="4832092"/>
          </a:xfrm>
          <a:prstGeom prst="rect">
            <a:avLst/>
          </a:prstGeom>
          <a:noFill/>
        </p:spPr>
        <p:txBody>
          <a:bodyPr wrap="square" rtlCol="0">
            <a:spAutoFit/>
          </a:bodyPr>
          <a:lstStyle/>
          <a:p>
            <a:pPr indent="228600"/>
            <a:r>
              <a:rPr lang="en-US" sz="1400" dirty="0">
                <a:latin typeface="Gill Sans MT" panose="020B0502020104020203" pitchFamily="34" charset="0"/>
              </a:rPr>
              <a:t>Little evidence of Tyler Station remains today. </a:t>
            </a:r>
            <a:endParaRPr lang="en-US" sz="1400" dirty="0" smtClean="0">
              <a:latin typeface="Gill Sans MT" panose="020B0502020104020203" pitchFamily="34" charset="0"/>
            </a:endParaRPr>
          </a:p>
          <a:p>
            <a:pPr indent="228600"/>
            <a:r>
              <a:rPr lang="en-US" sz="1400" dirty="0" smtClean="0">
                <a:latin typeface="Gill Sans MT" panose="020B0502020104020203" pitchFamily="34" charset="0"/>
              </a:rPr>
              <a:t>The two maps on this page are from the website New </a:t>
            </a:r>
            <a:r>
              <a:rPr lang="en-US" sz="1400" dirty="0">
                <a:latin typeface="Gill Sans MT" panose="020B0502020104020203" pitchFamily="34" charset="0"/>
              </a:rPr>
              <a:t>Hampshire Stone Wall Mapper, an interface based on LiDAR </a:t>
            </a:r>
            <a:r>
              <a:rPr lang="en-US" sz="1400" dirty="0" smtClean="0">
                <a:latin typeface="Gill Sans MT" panose="020B0502020104020203" pitchFamily="34" charset="0"/>
              </a:rPr>
              <a:t>(light detection and ranging) visualizations </a:t>
            </a:r>
            <a:r>
              <a:rPr lang="en-US" sz="1400" dirty="0">
                <a:latin typeface="Gill Sans MT" panose="020B0502020104020203" pitchFamily="34" charset="0"/>
              </a:rPr>
              <a:t>of the NH landscape that enables interested individuals to identify and map stone walls. </a:t>
            </a:r>
            <a:r>
              <a:rPr lang="en-US" sz="1400" dirty="0" smtClean="0">
                <a:latin typeface="Gill Sans MT" panose="020B0502020104020203" pitchFamily="34" charset="0"/>
              </a:rPr>
              <a:t>  We’ve used it here to help identify the old railroad bed that used to cross Penacook Road near Tyler Bridge.</a:t>
            </a:r>
          </a:p>
          <a:p>
            <a:pPr indent="228600"/>
            <a:r>
              <a:rPr lang="en-US" sz="1400" dirty="0" smtClean="0">
                <a:latin typeface="Gill Sans MT" panose="020B0502020104020203" pitchFamily="34" charset="0"/>
              </a:rPr>
              <a:t>The top map is a bird’s eye view of the Tyler District.  The Contoocook River runs from the top to the bottom of the image, and you can see Penacook Road going from NW to SE in the top photo.</a:t>
            </a:r>
          </a:p>
          <a:p>
            <a:pPr indent="228600"/>
            <a:r>
              <a:rPr lang="en-US" sz="1400" dirty="0" smtClean="0">
                <a:latin typeface="Gill Sans MT" panose="020B0502020104020203" pitchFamily="34" charset="0"/>
              </a:rPr>
              <a:t>The bottom image, using LiDAR, also shows the river and Penacook Road, but what is also visible under the vegetation is the old railroad bed running from NE to SW.</a:t>
            </a:r>
          </a:p>
          <a:p>
            <a:pPr indent="228600"/>
            <a:r>
              <a:rPr lang="en-US" sz="1400" dirty="0" smtClean="0">
                <a:latin typeface="Gill Sans MT" panose="020B0502020104020203" pitchFamily="34" charset="0"/>
              </a:rPr>
              <a:t>For more information on the New Hampshire Stone Wall Mapper, click </a:t>
            </a:r>
            <a:r>
              <a:rPr lang="en-US" sz="1400" dirty="0" smtClean="0">
                <a:latin typeface="Gill Sans MT" panose="020B0502020104020203" pitchFamily="34" charset="0"/>
                <a:hlinkClick r:id="rId3"/>
              </a:rPr>
              <a:t>here</a:t>
            </a:r>
            <a:r>
              <a:rPr lang="en-US" sz="1400" dirty="0" smtClean="0">
                <a:latin typeface="Gill Sans MT" panose="020B0502020104020203" pitchFamily="34" charset="0"/>
              </a:rPr>
              <a:t>.</a:t>
            </a:r>
            <a:endParaRPr lang="en-US" sz="1400" dirty="0">
              <a:latin typeface="Gill Sans MT" panose="020B0502020104020203" pitchFamily="34"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6566" y="808519"/>
            <a:ext cx="4572000" cy="3145222"/>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1596" y="4133850"/>
            <a:ext cx="4572000" cy="3097286"/>
          </a:xfrm>
          <a:prstGeom prst="rect">
            <a:avLst/>
          </a:prstGeom>
        </p:spPr>
      </p:pic>
      <p:sp>
        <p:nvSpPr>
          <p:cNvPr id="14" name="TextBox 13"/>
          <p:cNvSpPr txBox="1"/>
          <p:nvPr/>
        </p:nvSpPr>
        <p:spPr>
          <a:xfrm>
            <a:off x="761827" y="1075299"/>
            <a:ext cx="4189769" cy="900246"/>
          </a:xfrm>
          <a:prstGeom prst="rect">
            <a:avLst/>
          </a:prstGeom>
          <a:noFill/>
        </p:spPr>
        <p:txBody>
          <a:bodyPr wrap="square" rtlCol="0">
            <a:spAutoFit/>
          </a:bodyPr>
          <a:lstStyle/>
          <a:p>
            <a:r>
              <a:rPr lang="en-US" sz="1050" i="1" dirty="0" smtClean="0">
                <a:latin typeface="Gill Sans MT" panose="020B0502020104020203" pitchFamily="34" charset="0"/>
              </a:rPr>
              <a:t>Parking for Stop #1 is on Penacook Rd. between Tyler Bridge and 833 Penacook Rd</a:t>
            </a:r>
            <a:r>
              <a:rPr lang="en-US" sz="1050" i="1" dirty="0">
                <a:latin typeface="Gill Sans MT" panose="020B0502020104020203" pitchFamily="34" charset="0"/>
              </a:rPr>
              <a:t>. </a:t>
            </a:r>
            <a:r>
              <a:rPr lang="en-US" sz="1050" i="1" dirty="0" smtClean="0">
                <a:latin typeface="Gill Sans MT" panose="020B0502020104020203" pitchFamily="34" charset="0"/>
              </a:rPr>
              <a:t> We suggest you park along the fields below the sharp curve.  Please </a:t>
            </a:r>
            <a:r>
              <a:rPr lang="en-US" sz="1050" i="1" dirty="0">
                <a:latin typeface="Gill Sans MT" panose="020B0502020104020203" pitchFamily="34" charset="0"/>
              </a:rPr>
              <a:t>be respectful of </a:t>
            </a:r>
            <a:r>
              <a:rPr lang="en-US" sz="1050" i="1" dirty="0" smtClean="0">
                <a:latin typeface="Gill Sans MT" panose="020B0502020104020203" pitchFamily="34" charset="0"/>
              </a:rPr>
              <a:t>private </a:t>
            </a:r>
            <a:r>
              <a:rPr lang="en-US" sz="1050" i="1" dirty="0">
                <a:latin typeface="Gill Sans MT" panose="020B0502020104020203" pitchFamily="34" charset="0"/>
              </a:rPr>
              <a:t>property.  If you are driving, pull off the road completely and do not block driveways or roads.  If you get out of your car, make sure you have the owner’s permission to be on it</a:t>
            </a:r>
            <a:r>
              <a:rPr lang="en-US" sz="1050" i="1" dirty="0" smtClean="0">
                <a:latin typeface="Gill Sans MT" panose="020B0502020104020203" pitchFamily="34" charset="0"/>
              </a:rPr>
              <a:t>.</a:t>
            </a:r>
            <a:endParaRPr lang="en-US" sz="1050" i="1" dirty="0">
              <a:latin typeface="Gill Sans MT" panose="020B0502020104020203" pitchFamily="34" charset="0"/>
            </a:endParaRPr>
          </a:p>
        </p:txBody>
      </p:sp>
    </p:spTree>
    <p:extLst>
      <p:ext uri="{BB962C8B-B14F-4D97-AF65-F5344CB8AC3E}">
        <p14:creationId xmlns:p14="http://schemas.microsoft.com/office/powerpoint/2010/main" val="3941836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1827" y="376040"/>
            <a:ext cx="7770114" cy="780051"/>
          </a:xfrm>
        </p:spPr>
        <p:txBody>
          <a:bodyPr>
            <a:normAutofit/>
          </a:bodyPr>
          <a:lstStyle/>
          <a:p>
            <a:r>
              <a:rPr lang="en-US" sz="2400" dirty="0">
                <a:latin typeface="Bernard MT Condensed" panose="02050806060905020404" pitchFamily="18" charset="0"/>
              </a:rPr>
              <a:t>Stop #</a:t>
            </a:r>
            <a:r>
              <a:rPr lang="en-US" sz="2400" dirty="0" smtClean="0">
                <a:latin typeface="Bernard MT Condensed" panose="02050806060905020404" pitchFamily="18" charset="0"/>
              </a:rPr>
              <a:t>1 Dorothy Brockway Osborne</a:t>
            </a:r>
            <a:br>
              <a:rPr lang="en-US" sz="2400" dirty="0" smtClean="0">
                <a:latin typeface="Bernard MT Condensed" panose="02050806060905020404" pitchFamily="18" charset="0"/>
              </a:rPr>
            </a:br>
            <a:r>
              <a:rPr lang="en-US" sz="2400" dirty="0" smtClean="0">
                <a:latin typeface="Bernard MT Condensed" panose="02050806060905020404" pitchFamily="18" charset="0"/>
              </a:rPr>
              <a:t>near 833 Penacook Rd.</a:t>
            </a:r>
            <a:endParaRPr lang="en-US" sz="2400" dirty="0">
              <a:latin typeface="Bernard MT Condensed" panose="02050806060905020404" pitchFamily="18" charset="0"/>
            </a:endParaRPr>
          </a:p>
        </p:txBody>
      </p:sp>
      <p:grpSp>
        <p:nvGrpSpPr>
          <p:cNvPr id="11" name="Group 10"/>
          <p:cNvGrpSpPr/>
          <p:nvPr/>
        </p:nvGrpSpPr>
        <p:grpSpPr>
          <a:xfrm>
            <a:off x="202872" y="7014210"/>
            <a:ext cx="2422340" cy="457200"/>
            <a:chOff x="202872" y="7014210"/>
            <a:chExt cx="2422340" cy="457200"/>
          </a:xfrm>
        </p:grpSpPr>
        <p:sp>
          <p:nvSpPr>
            <p:cNvPr id="12" name="Title 1"/>
            <p:cNvSpPr txBox="1">
              <a:spLocks/>
            </p:cNvSpPr>
            <p:nvPr/>
          </p:nvSpPr>
          <p:spPr>
            <a:xfrm>
              <a:off x="577316" y="7090885"/>
              <a:ext cx="2047896" cy="380525"/>
            </a:xfrm>
            <a:prstGeom prst="rect">
              <a:avLst/>
            </a:prstGeom>
          </p:spPr>
          <p:txBody>
            <a:bodyPr vert="horz" lIns="91440" tIns="45720" rIns="91440" bIns="45720" rtlCol="0" anchor="b">
              <a:normAutofit/>
            </a:bodyPr>
            <a:lstStyle>
              <a:lvl1pPr algn="l" defTabSz="1005840" rtl="0" eaLnBrk="1" latinLnBrk="0" hangingPunct="1">
                <a:lnSpc>
                  <a:spcPct val="85000"/>
                </a:lnSpc>
                <a:spcBef>
                  <a:spcPct val="0"/>
                </a:spcBef>
                <a:buNone/>
                <a:defRPr sz="7260" kern="1200" spc="-55" baseline="0">
                  <a:solidFill>
                    <a:schemeClr val="tx1"/>
                  </a:solidFill>
                  <a:latin typeface="+mj-lt"/>
                  <a:ea typeface="+mj-ea"/>
                  <a:cs typeface="+mj-cs"/>
                </a:defRPr>
              </a:lvl1pPr>
            </a:lstStyle>
            <a:p>
              <a:r>
                <a:rPr lang="en-US" sz="1100" cap="small" dirty="0">
                  <a:latin typeface="Felix Titling" panose="04060505060202020A04" pitchFamily="82" charset="0"/>
                </a:rPr>
                <a:t>Hopkinton Historical Society</a:t>
              </a:r>
              <a:br>
                <a:rPr lang="en-US" sz="1100" cap="small" dirty="0">
                  <a:latin typeface="Felix Titling" panose="04060505060202020A04" pitchFamily="82" charset="0"/>
                </a:rPr>
              </a:br>
              <a:r>
                <a:rPr lang="en-US" sz="1050" i="1" dirty="0">
                  <a:latin typeface="Gill Sans MT" panose="020B0502020104020203" pitchFamily="34" charset="0"/>
                </a:rPr>
                <a:t>Celebrating Hopkinton History Since 1859</a:t>
              </a:r>
              <a:endParaRPr lang="en-US" sz="1100" i="1" dirty="0">
                <a:latin typeface="Gill Sans MT" panose="020B0502020104020203" pitchFamily="34" charset="0"/>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72" y="7014210"/>
              <a:ext cx="374444" cy="457200"/>
            </a:xfrm>
            <a:prstGeom prst="rect">
              <a:avLst/>
            </a:prstGeom>
          </p:spPr>
        </p:pic>
      </p:gr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3541" y="2083869"/>
            <a:ext cx="3368674" cy="3976140"/>
          </a:xfrm>
          <a:prstGeom prst="rect">
            <a:avLst/>
          </a:prstGeom>
        </p:spPr>
      </p:pic>
      <p:sp>
        <p:nvSpPr>
          <p:cNvPr id="17" name="Text Box 2"/>
          <p:cNvSpPr txBox="1">
            <a:spLocks noChangeArrowheads="1"/>
          </p:cNvSpPr>
          <p:nvPr/>
        </p:nvSpPr>
        <p:spPr bwMode="auto">
          <a:xfrm>
            <a:off x="761827" y="1827906"/>
            <a:ext cx="5124622" cy="5262979"/>
          </a:xfrm>
          <a:prstGeom prst="rect">
            <a:avLst/>
          </a:prstGeom>
          <a:noFill/>
          <a:ln w="9525">
            <a:noFill/>
            <a:miter lim="800000"/>
            <a:headEnd/>
            <a:tailEnd/>
          </a:ln>
        </p:spPr>
        <p:txBody>
          <a:bodyPr rot="0" vert="horz" wrap="square" lIns="91440" tIns="45720" rIns="91440" bIns="45720" anchor="t" anchorCtr="0">
            <a:spAutoFit/>
          </a:bodyPr>
          <a:lstStyle/>
          <a:p>
            <a:pPr marL="0" marR="0" indent="228600">
              <a:spcBef>
                <a:spcPts val="0"/>
              </a:spcBef>
              <a:spcAft>
                <a:spcPts val="0"/>
              </a:spcAft>
            </a:pPr>
            <a:r>
              <a:rPr lang="en-US" sz="1200" dirty="0" smtClean="0">
                <a:effectLst/>
                <a:latin typeface="Gill Sans MT" panose="020B0502020104020203" pitchFamily="34" charset="0"/>
                <a:ea typeface="Calibri" panose="020F0502020204030204" pitchFamily="34" charset="0"/>
                <a:cs typeface="Times New Roman" panose="02020603050405020304" pitchFamily="18" charset="0"/>
              </a:rPr>
              <a:t>As </a:t>
            </a:r>
            <a:r>
              <a:rPr lang="en-US" sz="1200" dirty="0">
                <a:effectLst/>
                <a:latin typeface="Gill Sans MT" panose="020B0502020104020203" pitchFamily="34" charset="0"/>
                <a:ea typeface="Calibri" panose="020F0502020204030204" pitchFamily="34" charset="0"/>
                <a:cs typeface="Times New Roman" panose="02020603050405020304" pitchFamily="18" charset="0"/>
              </a:rPr>
              <a:t>an adult, Dorothy Brockway Osborne (1898-2001) remembered fondly her childhood visits to her grandparents’ home in Hopkinton. She would come for summers as a young girl with her older sister Marion (1896-1976), often taking the train to Tyler Station. Her grandparents, Amanda Carroll and John Griffin Brockway, were living on Penacook Road, having moved from the family farm on Brockway Road. It was the early 1900s, and the Brockway family was three generations deep in Hopkinton history.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spcBef>
                <a:spcPts val="0"/>
              </a:spcBef>
              <a:spcAft>
                <a:spcPts val="0"/>
              </a:spcAft>
            </a:pPr>
            <a:r>
              <a:rPr lang="en-US" sz="1200" dirty="0">
                <a:effectLst/>
                <a:latin typeface="Gill Sans MT" panose="020B0502020104020203" pitchFamily="34" charset="0"/>
                <a:ea typeface="Calibri" panose="020F0502020204030204" pitchFamily="34" charset="0"/>
                <a:cs typeface="Times New Roman" panose="02020603050405020304" pitchFamily="18" charset="0"/>
              </a:rPr>
              <a:t>Dorothy’s great grandfather, John Brockway (1793-1874</a:t>
            </a:r>
            <a:r>
              <a:rPr lang="en-US" sz="1200" dirty="0" smtClean="0">
                <a:effectLst/>
                <a:latin typeface="Gill Sans MT" panose="020B0502020104020203" pitchFamily="34" charset="0"/>
                <a:ea typeface="Calibri" panose="020F0502020204030204" pitchFamily="34" charset="0"/>
                <a:cs typeface="Times New Roman" panose="02020603050405020304" pitchFamily="18" charset="0"/>
              </a:rPr>
              <a:t>), </a:t>
            </a:r>
            <a:r>
              <a:rPr lang="en-US" sz="1200" dirty="0">
                <a:effectLst/>
                <a:latin typeface="Gill Sans MT" panose="020B0502020104020203" pitchFamily="34" charset="0"/>
                <a:ea typeface="Calibri" panose="020F0502020204030204" pitchFamily="34" charset="0"/>
                <a:cs typeface="Times New Roman" panose="02020603050405020304" pitchFamily="18" charset="0"/>
              </a:rPr>
              <a:t>had purchased a farm consisting of 156 acres from Aaron Smith in 1860. The hope of John Brockway was that the farm would remain in the family for generations, as was stated in his will. It remained in the family when bequeathed to his son John </a:t>
            </a:r>
            <a:r>
              <a:rPr lang="en-US" sz="1200" dirty="0" smtClean="0">
                <a:effectLst/>
                <a:latin typeface="Gill Sans MT" panose="020B0502020104020203" pitchFamily="34" charset="0"/>
                <a:ea typeface="Calibri" panose="020F0502020204030204" pitchFamily="34" charset="0"/>
                <a:cs typeface="Times New Roman" panose="02020603050405020304" pitchFamily="18" charset="0"/>
              </a:rPr>
              <a:t>Griffin </a:t>
            </a:r>
            <a:r>
              <a:rPr lang="en-US" sz="1200" dirty="0">
                <a:effectLst/>
                <a:latin typeface="Gill Sans MT" panose="020B0502020104020203" pitchFamily="34" charset="0"/>
                <a:ea typeface="Calibri" panose="020F0502020204030204" pitchFamily="34" charset="0"/>
                <a:cs typeface="Times New Roman" panose="02020603050405020304" pitchFamily="18" charset="0"/>
              </a:rPr>
              <a:t>Brockway (1834-1914). It was there that the extended family had summer “picnics” at the homestead. Many photographs survive the years showing groups in wagons, near barns, among farm animals.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spcBef>
                <a:spcPts val="0"/>
              </a:spcBef>
              <a:spcAft>
                <a:spcPts val="0"/>
              </a:spcAft>
            </a:pPr>
            <a:r>
              <a:rPr lang="en-US" sz="1200" dirty="0">
                <a:effectLst/>
                <a:latin typeface="Gill Sans MT" panose="020B0502020104020203" pitchFamily="34" charset="0"/>
                <a:ea typeface="Calibri" panose="020F0502020204030204" pitchFamily="34" charset="0"/>
                <a:cs typeface="Times New Roman" panose="02020603050405020304" pitchFamily="18" charset="0"/>
              </a:rPr>
              <a:t>But the farming way of life was not to extend another generation as Frederick John Brockway (1860-1901), John </a:t>
            </a:r>
            <a:r>
              <a:rPr lang="en-US" sz="1200" dirty="0" smtClean="0">
                <a:effectLst/>
                <a:latin typeface="Gill Sans MT" panose="020B0502020104020203" pitchFamily="34" charset="0"/>
                <a:ea typeface="Calibri" panose="020F0502020204030204" pitchFamily="34" charset="0"/>
                <a:cs typeface="Times New Roman" panose="02020603050405020304" pitchFamily="18" charset="0"/>
              </a:rPr>
              <a:t>Griffin’s </a:t>
            </a:r>
            <a:r>
              <a:rPr lang="en-US" sz="1200" dirty="0">
                <a:effectLst/>
                <a:latin typeface="Gill Sans MT" panose="020B0502020104020203" pitchFamily="34" charset="0"/>
                <a:ea typeface="Calibri" panose="020F0502020204030204" pitchFamily="34" charset="0"/>
                <a:cs typeface="Times New Roman" panose="02020603050405020304" pitchFamily="18" charset="0"/>
              </a:rPr>
              <a:t>son, chose a career in medicine – becoming an outstanding doctor specializing in surgery and a medical professor at Columbia University. Frederick married Marion Turner and together had daughters, Marion and Dorothy. Frederick’s father, recognizing the large farm was no longer an asset, sold it and moved to a smaller farm on Penacook Road. By the time Dorothy and her sister could remember their summer visits to Hopkinton, their father had died and their mother was raising her daughters in New York City.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spcBef>
                <a:spcPts val="0"/>
              </a:spcBef>
              <a:spcAft>
                <a:spcPts val="0"/>
              </a:spcAft>
            </a:pPr>
            <a:r>
              <a:rPr lang="en-US" sz="1200" dirty="0">
                <a:effectLst/>
                <a:latin typeface="Gill Sans MT" panose="020B0502020104020203" pitchFamily="34" charset="0"/>
                <a:ea typeface="Calibri" panose="020F0502020204030204" pitchFamily="34" charset="0"/>
                <a:cs typeface="Times New Roman" panose="02020603050405020304" pitchFamily="18" charset="0"/>
              </a:rPr>
              <a:t>The memories of visiting the grandparents were so pleasing to Dorothy, she retired to the area and became active in many organizations including the Hopkinton Historical Society, Hopkinton Town Library and the New Hampshire Audubon Society which manages the John Brockway Nature Preserve on land kept in the family since 1860.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p:cNvSpPr txBox="1"/>
          <p:nvPr/>
        </p:nvSpPr>
        <p:spPr>
          <a:xfrm>
            <a:off x="6073541" y="6060009"/>
            <a:ext cx="3368674" cy="577081"/>
          </a:xfrm>
          <a:prstGeom prst="rect">
            <a:avLst/>
          </a:prstGeom>
          <a:noFill/>
        </p:spPr>
        <p:txBody>
          <a:bodyPr wrap="square" rtlCol="0">
            <a:spAutoFit/>
          </a:bodyPr>
          <a:lstStyle/>
          <a:p>
            <a:r>
              <a:rPr lang="en-US" sz="1050" i="1" dirty="0" smtClean="0">
                <a:latin typeface="Gill Sans MT" panose="020B0502020104020203" pitchFamily="34" charset="0"/>
              </a:rPr>
              <a:t>Photograph of sisters Marion and Dorothy Brockway, who travelled each summer by railroad to Tyler Station to stay with their paternal grandparents.  HHS collection.</a:t>
            </a:r>
            <a:endParaRPr lang="en-US" sz="1050" i="1" dirty="0">
              <a:latin typeface="Gill Sans MT" panose="020B0502020104020203" pitchFamily="34" charset="0"/>
            </a:endParaRPr>
          </a:p>
        </p:txBody>
      </p:sp>
      <p:sp>
        <p:nvSpPr>
          <p:cNvPr id="15" name="TextBox 14"/>
          <p:cNvSpPr txBox="1"/>
          <p:nvPr/>
        </p:nvSpPr>
        <p:spPr>
          <a:xfrm>
            <a:off x="761827" y="1075299"/>
            <a:ext cx="4763074" cy="738664"/>
          </a:xfrm>
          <a:prstGeom prst="rect">
            <a:avLst/>
          </a:prstGeom>
          <a:noFill/>
        </p:spPr>
        <p:txBody>
          <a:bodyPr wrap="square" rtlCol="0">
            <a:spAutoFit/>
          </a:bodyPr>
          <a:lstStyle/>
          <a:p>
            <a:r>
              <a:rPr lang="en-US" sz="1050" i="1" dirty="0" smtClean="0">
                <a:latin typeface="Gill Sans MT" panose="020B0502020104020203" pitchFamily="34" charset="0"/>
              </a:rPr>
              <a:t>Parking for Stop #1 is on Penacook Rd. between Tyler Bridge and 833 Penacook Rd</a:t>
            </a:r>
            <a:r>
              <a:rPr lang="en-US" sz="1050" i="1" dirty="0">
                <a:latin typeface="Gill Sans MT" panose="020B0502020104020203" pitchFamily="34" charset="0"/>
              </a:rPr>
              <a:t>. </a:t>
            </a:r>
            <a:r>
              <a:rPr lang="en-US" sz="1050" i="1" dirty="0" smtClean="0">
                <a:latin typeface="Gill Sans MT" panose="020B0502020104020203" pitchFamily="34" charset="0"/>
              </a:rPr>
              <a:t> We suggest you park along the fields below the sharp curve.  Please </a:t>
            </a:r>
            <a:r>
              <a:rPr lang="en-US" sz="1050" i="1" dirty="0">
                <a:latin typeface="Gill Sans MT" panose="020B0502020104020203" pitchFamily="34" charset="0"/>
              </a:rPr>
              <a:t>be respectful of </a:t>
            </a:r>
            <a:r>
              <a:rPr lang="en-US" sz="1050" i="1" dirty="0" smtClean="0">
                <a:latin typeface="Gill Sans MT" panose="020B0502020104020203" pitchFamily="34" charset="0"/>
              </a:rPr>
              <a:t>private </a:t>
            </a:r>
            <a:r>
              <a:rPr lang="en-US" sz="1050" i="1" dirty="0">
                <a:latin typeface="Gill Sans MT" panose="020B0502020104020203" pitchFamily="34" charset="0"/>
              </a:rPr>
              <a:t>property.  If you are driving, pull off the road completely and do not block driveways or roads.  If you get out of your car, make sure you have the owner’s permission to be on it</a:t>
            </a:r>
            <a:r>
              <a:rPr lang="en-US" sz="1050" i="1" dirty="0" smtClean="0">
                <a:latin typeface="Gill Sans MT" panose="020B0502020104020203" pitchFamily="34" charset="0"/>
              </a:rPr>
              <a:t>.</a:t>
            </a:r>
            <a:endParaRPr lang="en-US" sz="1050" i="1" dirty="0">
              <a:latin typeface="Gill Sans MT" panose="020B0502020104020203" pitchFamily="34" charset="0"/>
            </a:endParaRPr>
          </a:p>
        </p:txBody>
      </p:sp>
    </p:spTree>
    <p:extLst>
      <p:ext uri="{BB962C8B-B14F-4D97-AF65-F5344CB8AC3E}">
        <p14:creationId xmlns:p14="http://schemas.microsoft.com/office/powerpoint/2010/main" val="3000813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3869" y="421995"/>
            <a:ext cx="7770114" cy="777240"/>
          </a:xfrm>
        </p:spPr>
        <p:txBody>
          <a:bodyPr>
            <a:normAutofit/>
          </a:bodyPr>
          <a:lstStyle/>
          <a:p>
            <a:r>
              <a:rPr lang="en-US" sz="2400" dirty="0">
                <a:latin typeface="Bernard MT Condensed" panose="02050806060905020404" pitchFamily="18" charset="0"/>
              </a:rPr>
              <a:t>Stop #</a:t>
            </a:r>
            <a:r>
              <a:rPr lang="en-US" sz="2400" dirty="0" smtClean="0">
                <a:latin typeface="Bernard MT Condensed" panose="02050806060905020404" pitchFamily="18" charset="0"/>
              </a:rPr>
              <a:t>2 Joseph </a:t>
            </a:r>
            <a:r>
              <a:rPr lang="en-US" sz="2400" dirty="0">
                <a:latin typeface="Bernard MT Condensed" panose="02050806060905020404" pitchFamily="18" charset="0"/>
              </a:rPr>
              <a:t>Barnard Home</a:t>
            </a:r>
            <a:br>
              <a:rPr lang="en-US" sz="2400" dirty="0">
                <a:latin typeface="Bernard MT Condensed" panose="02050806060905020404" pitchFamily="18" charset="0"/>
              </a:rPr>
            </a:br>
            <a:r>
              <a:rPr lang="en-US" sz="2400" dirty="0" smtClean="0">
                <a:latin typeface="Bernard MT Condensed" panose="02050806060905020404" pitchFamily="18" charset="0"/>
              </a:rPr>
              <a:t>1030 Briar </a:t>
            </a:r>
            <a:r>
              <a:rPr lang="en-US" sz="2400" dirty="0">
                <a:latin typeface="Bernard MT Condensed" panose="02050806060905020404" pitchFamily="18" charset="0"/>
              </a:rPr>
              <a:t>Hill Rd.</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44171" y="642116"/>
            <a:ext cx="3779178" cy="2651760"/>
          </a:xfrm>
          <a:prstGeom prst="rect">
            <a:avLst/>
          </a:prstGeom>
        </p:spPr>
      </p:pic>
      <p:grpSp>
        <p:nvGrpSpPr>
          <p:cNvPr id="5" name="Group 4"/>
          <p:cNvGrpSpPr/>
          <p:nvPr/>
        </p:nvGrpSpPr>
        <p:grpSpPr>
          <a:xfrm>
            <a:off x="202872" y="7014210"/>
            <a:ext cx="2422340" cy="457200"/>
            <a:chOff x="202872" y="7014210"/>
            <a:chExt cx="2422340" cy="457200"/>
          </a:xfrm>
        </p:grpSpPr>
        <p:sp>
          <p:nvSpPr>
            <p:cNvPr id="6" name="Title 1"/>
            <p:cNvSpPr txBox="1">
              <a:spLocks/>
            </p:cNvSpPr>
            <p:nvPr/>
          </p:nvSpPr>
          <p:spPr>
            <a:xfrm>
              <a:off x="577316" y="7090885"/>
              <a:ext cx="2047896" cy="380525"/>
            </a:xfrm>
            <a:prstGeom prst="rect">
              <a:avLst/>
            </a:prstGeom>
          </p:spPr>
          <p:txBody>
            <a:bodyPr vert="horz" lIns="91440" tIns="45720" rIns="91440" bIns="45720" rtlCol="0" anchor="b">
              <a:normAutofit/>
            </a:bodyPr>
            <a:lstStyle>
              <a:lvl1pPr algn="l" defTabSz="1005840" rtl="0" eaLnBrk="1" latinLnBrk="0" hangingPunct="1">
                <a:lnSpc>
                  <a:spcPct val="85000"/>
                </a:lnSpc>
                <a:spcBef>
                  <a:spcPct val="0"/>
                </a:spcBef>
                <a:buNone/>
                <a:defRPr sz="7260" kern="1200" spc="-55" baseline="0">
                  <a:solidFill>
                    <a:schemeClr val="tx1"/>
                  </a:solidFill>
                  <a:latin typeface="+mj-lt"/>
                  <a:ea typeface="+mj-ea"/>
                  <a:cs typeface="+mj-cs"/>
                </a:defRPr>
              </a:lvl1pPr>
            </a:lstStyle>
            <a:p>
              <a:r>
                <a:rPr lang="en-US" sz="1100" cap="small" dirty="0">
                  <a:latin typeface="Felix Titling" panose="04060505060202020A04" pitchFamily="82" charset="0"/>
                </a:rPr>
                <a:t>Hopkinton Historical Society</a:t>
              </a:r>
              <a:br>
                <a:rPr lang="en-US" sz="1100" cap="small" dirty="0">
                  <a:latin typeface="Felix Titling" panose="04060505060202020A04" pitchFamily="82" charset="0"/>
                </a:rPr>
              </a:br>
              <a:r>
                <a:rPr lang="en-US" sz="1050" i="1" dirty="0">
                  <a:latin typeface="Gill Sans MT" panose="020B0502020104020203" pitchFamily="34" charset="0"/>
                </a:rPr>
                <a:t>Celebrating Hopkinton History Since 1859</a:t>
              </a:r>
              <a:endParaRPr lang="en-US" sz="1100" i="1" dirty="0">
                <a:latin typeface="Gill Sans MT" panose="020B0502020104020203"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72" y="7014210"/>
              <a:ext cx="374444" cy="457200"/>
            </a:xfrm>
            <a:prstGeom prst="rect">
              <a:avLst/>
            </a:prstGeom>
          </p:spPr>
        </p:pic>
      </p:grpSp>
      <p:sp>
        <p:nvSpPr>
          <p:cNvPr id="3" name="TextBox 2"/>
          <p:cNvSpPr txBox="1"/>
          <p:nvPr/>
        </p:nvSpPr>
        <p:spPr>
          <a:xfrm>
            <a:off x="5753100" y="3275071"/>
            <a:ext cx="3870250" cy="415498"/>
          </a:xfrm>
          <a:prstGeom prst="rect">
            <a:avLst/>
          </a:prstGeom>
          <a:noFill/>
        </p:spPr>
        <p:txBody>
          <a:bodyPr wrap="square" rtlCol="0">
            <a:spAutoFit/>
          </a:bodyPr>
          <a:lstStyle/>
          <a:p>
            <a:pPr algn="r"/>
            <a:r>
              <a:rPr lang="en-US" sz="1050" i="1" dirty="0">
                <a:latin typeface="Gill Sans MT" panose="020B0502020104020203" pitchFamily="34" charset="0"/>
              </a:rPr>
              <a:t>Photograph of Joseph Barnard’s home</a:t>
            </a:r>
            <a:r>
              <a:rPr lang="en-US" sz="1050" i="1" dirty="0" smtClean="0">
                <a:latin typeface="Gill Sans MT" panose="020B0502020104020203" pitchFamily="34" charset="0"/>
              </a:rPr>
              <a:t>, located </a:t>
            </a:r>
            <a:r>
              <a:rPr lang="en-US" sz="1050" i="1" dirty="0">
                <a:latin typeface="Gill Sans MT" panose="020B0502020104020203" pitchFamily="34" charset="0"/>
              </a:rPr>
              <a:t>at </a:t>
            </a:r>
            <a:r>
              <a:rPr lang="en-US" sz="1050" i="1" dirty="0" smtClean="0">
                <a:latin typeface="Gill Sans MT" panose="020B0502020104020203" pitchFamily="34" charset="0"/>
              </a:rPr>
              <a:t>1030 </a:t>
            </a:r>
            <a:r>
              <a:rPr lang="en-US" sz="1050" i="1" dirty="0">
                <a:latin typeface="Gill Sans MT" panose="020B0502020104020203" pitchFamily="34" charset="0"/>
              </a:rPr>
              <a:t>Briar Hill Rd.  HHS collection.</a:t>
            </a:r>
          </a:p>
        </p:txBody>
      </p:sp>
      <p:sp>
        <p:nvSpPr>
          <p:cNvPr id="8" name="TextBox 7">
            <a:extLst>
              <a:ext uri="{FF2B5EF4-FFF2-40B4-BE49-F238E27FC236}">
                <a16:creationId xmlns:a16="http://schemas.microsoft.com/office/drawing/2014/main" id="{36A2B0D7-1BC9-4708-835B-0E1650376B0A}"/>
              </a:ext>
            </a:extLst>
          </p:cNvPr>
          <p:cNvSpPr txBox="1"/>
          <p:nvPr/>
        </p:nvSpPr>
        <p:spPr>
          <a:xfrm>
            <a:off x="783869" y="1823250"/>
            <a:ext cx="4996597" cy="5339923"/>
          </a:xfrm>
          <a:prstGeom prst="rect">
            <a:avLst/>
          </a:prstGeom>
          <a:noFill/>
        </p:spPr>
        <p:txBody>
          <a:bodyPr wrap="square" rtlCol="0">
            <a:spAutoFit/>
          </a:bodyPr>
          <a:lstStyle/>
          <a:p>
            <a:pPr indent="228600"/>
            <a:r>
              <a:rPr lang="en-US" sz="1100" dirty="0">
                <a:latin typeface="Gill Sans MT" panose="020B0502020104020203" pitchFamily="34" charset="0"/>
              </a:rPr>
              <a:t>Joseph Barnard (1817-1899) was a lumberman with numerous wood lots (oak and pine) in the northeastern quadrant of Hopkinton at the time the railroad was coming to Hopkinton.  One source says, “he became interested in the Boston and Maine Railroad and negotiated the deal whereby he furnished all the lumber for the railroad tracks when the railroad was put through from Concord to Warner.”  He was also one of the original incorporators of the Contoocook Valley Railroad in 1849.  Much of the family property went from Broad Cove Rd. north toward the town border with Webster. </a:t>
            </a:r>
            <a:endParaRPr lang="en-US" sz="1100" dirty="0" smtClean="0">
              <a:latin typeface="Gill Sans MT" panose="020B0502020104020203" pitchFamily="34" charset="0"/>
            </a:endParaRPr>
          </a:p>
          <a:p>
            <a:pPr indent="228600"/>
            <a:r>
              <a:rPr lang="en-US" sz="1100" dirty="0" smtClean="0">
                <a:latin typeface="Gill Sans MT" panose="020B0502020104020203" pitchFamily="34" charset="0"/>
              </a:rPr>
              <a:t>Barnard </a:t>
            </a:r>
            <a:r>
              <a:rPr lang="en-US" sz="1100" dirty="0">
                <a:latin typeface="Gill Sans MT" panose="020B0502020104020203" pitchFamily="34" charset="0"/>
              </a:rPr>
              <a:t>had lived most all his life in Hopkinton at the family homestead on Briar Hill </a:t>
            </a:r>
            <a:r>
              <a:rPr lang="en-US" sz="1100" dirty="0" smtClean="0">
                <a:latin typeface="Gill Sans MT" panose="020B0502020104020203" pitchFamily="34" charset="0"/>
              </a:rPr>
              <a:t>Road.  </a:t>
            </a:r>
            <a:r>
              <a:rPr lang="en-US" sz="1100" dirty="0">
                <a:latin typeface="Gill Sans MT" panose="020B0502020104020203" pitchFamily="34" charset="0"/>
              </a:rPr>
              <a:t>Besides the lumber industry (he would also provide lumber for ships used during the Civil </a:t>
            </a:r>
            <a:r>
              <a:rPr lang="en-US" sz="1100" dirty="0" smtClean="0">
                <a:latin typeface="Gill Sans MT" panose="020B0502020104020203" pitchFamily="34" charset="0"/>
              </a:rPr>
              <a:t>War, including the USS Kearsarge), </a:t>
            </a:r>
            <a:r>
              <a:rPr lang="en-US" sz="1100" dirty="0">
                <a:latin typeface="Gill Sans MT" panose="020B0502020104020203" pitchFamily="34" charset="0"/>
              </a:rPr>
              <a:t>Barnard was a prominent dairyman and farmer, winning awards for Guernsey cattle and for fruit production.  He was the 3</a:t>
            </a:r>
            <a:r>
              <a:rPr lang="en-US" sz="1100" baseline="30000" dirty="0">
                <a:latin typeface="Gill Sans MT" panose="020B0502020104020203" pitchFamily="34" charset="0"/>
              </a:rPr>
              <a:t>rd</a:t>
            </a:r>
            <a:r>
              <a:rPr lang="en-US" sz="1100" dirty="0">
                <a:latin typeface="Gill Sans MT" panose="020B0502020104020203" pitchFamily="34" charset="0"/>
              </a:rPr>
              <a:t> generation of Joseph Barnards in Hopkinton; his grandfather also named Joseph Barnard (1737-1815) came from Amesbury, Massachusetts, in the 1760s.  A descendant wrote about this ancestor, he </a:t>
            </a:r>
            <a:endParaRPr lang="en-US" sz="1100" dirty="0" smtClean="0">
              <a:latin typeface="Gill Sans MT" panose="020B0502020104020203" pitchFamily="34" charset="0"/>
            </a:endParaRPr>
          </a:p>
          <a:p>
            <a:pPr marL="168275" lvl="1"/>
            <a:r>
              <a:rPr lang="en-US" sz="1100" dirty="0" smtClean="0">
                <a:latin typeface="Gill Sans MT" panose="020B0502020104020203" pitchFamily="34" charset="0"/>
              </a:rPr>
              <a:t>“</a:t>
            </a:r>
            <a:r>
              <a:rPr lang="en-US" sz="1100" dirty="0">
                <a:latin typeface="Gill Sans MT" panose="020B0502020104020203" pitchFamily="34" charset="0"/>
              </a:rPr>
              <a:t>was somewhat assisted by slave labor, as is clearly shown by the copy of a deed now in the possession of Joseph Barnard (the grandson), it being a bill of sale, dated March 29, 1777, given him by Ruth Currier, of Kingston, NH, conveying unto him a negro man named Seeko.  Mr. Barnard has likewise the indenture of a boy of 13, dated in 1769.  This deed of sale proves conclusively that slavery once existed in the old Granite State, although the contrary has been persistently asserted by some high in authority</a:t>
            </a:r>
            <a:r>
              <a:rPr lang="en-US" sz="1100" dirty="0" smtClean="0">
                <a:latin typeface="Gill Sans MT" panose="020B0502020104020203" pitchFamily="34" charset="0"/>
              </a:rPr>
              <a:t>.“ </a:t>
            </a:r>
          </a:p>
          <a:p>
            <a:pPr marL="168275" lvl="1"/>
            <a:endParaRPr lang="en-US" sz="1100" dirty="0" smtClean="0">
              <a:latin typeface="Gill Sans MT" panose="020B0502020104020203" pitchFamily="34" charset="0"/>
            </a:endParaRPr>
          </a:p>
          <a:p>
            <a:r>
              <a:rPr lang="en-US" sz="1100" i="1" dirty="0" smtClean="0">
                <a:latin typeface="Gill Sans MT" panose="020B0502020104020203" pitchFamily="34" charset="0"/>
              </a:rPr>
              <a:t>The next two pages of this presentation contain a fuller biography of Joseph Barnard.</a:t>
            </a:r>
          </a:p>
          <a:p>
            <a:endParaRPr lang="en-US" sz="1100" i="1" dirty="0" smtClean="0">
              <a:latin typeface="Gill Sans MT" panose="020B0502020104020203" pitchFamily="34" charset="0"/>
            </a:endParaRPr>
          </a:p>
          <a:p>
            <a:r>
              <a:rPr lang="en-US" sz="1100" i="1" dirty="0" smtClean="0">
                <a:latin typeface="Gill Sans MT" panose="020B0502020104020203" pitchFamily="34" charset="0"/>
              </a:rPr>
              <a:t>Seeko </a:t>
            </a:r>
            <a:r>
              <a:rPr lang="en-US" sz="1100" i="1" dirty="0">
                <a:latin typeface="Gill Sans MT" panose="020B0502020104020203" pitchFamily="34" charset="0"/>
              </a:rPr>
              <a:t>Barnard’s story – including service in the American Revolution – is explored in the </a:t>
            </a:r>
            <a:r>
              <a:rPr lang="en-US" sz="1100" i="1" dirty="0" smtClean="0">
                <a:latin typeface="Gill Sans MT" panose="020B0502020104020203" pitchFamily="34" charset="0"/>
              </a:rPr>
              <a:t>Hopkinton Historical Society’s 2019 Putney Hill Cemetery Walk which </a:t>
            </a:r>
            <a:r>
              <a:rPr lang="en-US" sz="1100" i="1" dirty="0">
                <a:latin typeface="Gill Sans MT" panose="020B0502020104020203" pitchFamily="34" charset="0"/>
              </a:rPr>
              <a:t>constructs an inclusive multi-vocal narrative of Hopkinton past and present, and is a recent recipient of  a national “Leadership in History” award from the American Association of State and Local History</a:t>
            </a:r>
            <a:r>
              <a:rPr lang="en-US" sz="1100" i="1" dirty="0" smtClean="0">
                <a:latin typeface="Gill Sans MT" panose="020B0502020104020203" pitchFamily="34" charset="0"/>
              </a:rPr>
              <a:t>.  Copies of the Cemetery Walk are available for purchase at the Society.</a:t>
            </a:r>
            <a:endParaRPr lang="en-US" sz="1100" i="1" dirty="0"/>
          </a:p>
        </p:txBody>
      </p:sp>
      <p:sp>
        <p:nvSpPr>
          <p:cNvPr id="9" name="TextBox 8"/>
          <p:cNvSpPr txBox="1"/>
          <p:nvPr/>
        </p:nvSpPr>
        <p:spPr>
          <a:xfrm>
            <a:off x="6686550" y="6109711"/>
            <a:ext cx="2936799" cy="1061829"/>
          </a:xfrm>
          <a:prstGeom prst="rect">
            <a:avLst/>
          </a:prstGeom>
          <a:noFill/>
        </p:spPr>
        <p:txBody>
          <a:bodyPr wrap="square" rtlCol="0">
            <a:spAutoFit/>
          </a:bodyPr>
          <a:lstStyle/>
          <a:p>
            <a:pPr algn="r"/>
            <a:r>
              <a:rPr lang="en-US" sz="1050" i="1" dirty="0">
                <a:latin typeface="Gill Sans MT" panose="020B0502020104020203" pitchFamily="34" charset="0"/>
              </a:rPr>
              <a:t>The Kearsarge at Boulogne is an </a:t>
            </a:r>
            <a:r>
              <a:rPr lang="en-US" sz="1050" i="1" dirty="0" smtClean="0">
                <a:latin typeface="Gill Sans MT" panose="020B0502020104020203" pitchFamily="34" charset="0"/>
              </a:rPr>
              <a:t>1864 painting </a:t>
            </a:r>
            <a:r>
              <a:rPr lang="en-US" sz="1050" i="1" dirty="0">
                <a:latin typeface="Gill Sans MT" panose="020B0502020104020203" pitchFamily="34" charset="0"/>
              </a:rPr>
              <a:t>by Édouard Manet </a:t>
            </a:r>
            <a:r>
              <a:rPr lang="en-US" sz="1050" i="1" dirty="0" smtClean="0">
                <a:latin typeface="Gill Sans MT" panose="020B0502020104020203" pitchFamily="34" charset="0"/>
              </a:rPr>
              <a:t>depicting </a:t>
            </a:r>
            <a:r>
              <a:rPr lang="en-US" sz="1050" i="1" dirty="0">
                <a:latin typeface="Gill Sans MT" panose="020B0502020104020203" pitchFamily="34" charset="0"/>
              </a:rPr>
              <a:t>the Union cruiser USS Kearsarge, victor of the Battle of Cherbourg over the rebel privateer CSS Alabama. The painting is owned by the Metropolitan Museum of Art</a:t>
            </a:r>
            <a:r>
              <a:rPr lang="en-US" sz="1050" i="1" dirty="0" smtClean="0">
                <a:latin typeface="Gill Sans MT" panose="020B0502020104020203" pitchFamily="34" charset="0"/>
              </a:rPr>
              <a:t>. The USS Kearsarge was built with lumber supplied by Joseph Barnard.</a:t>
            </a:r>
            <a:endParaRPr lang="en-US" sz="1050" i="1" dirty="0">
              <a:latin typeface="Gill Sans MT" panose="020B0502020104020203" pitchFamily="34" charset="0"/>
            </a:endParaRPr>
          </a:p>
        </p:txBody>
      </p:sp>
      <p:sp>
        <p:nvSpPr>
          <p:cNvPr id="11" name="TextBox 10"/>
          <p:cNvSpPr txBox="1"/>
          <p:nvPr/>
        </p:nvSpPr>
        <p:spPr>
          <a:xfrm>
            <a:off x="766832" y="1149181"/>
            <a:ext cx="4421855" cy="415498"/>
          </a:xfrm>
          <a:prstGeom prst="rect">
            <a:avLst/>
          </a:prstGeom>
          <a:noFill/>
        </p:spPr>
        <p:txBody>
          <a:bodyPr wrap="square" rtlCol="0">
            <a:spAutoFit/>
          </a:bodyPr>
          <a:lstStyle/>
          <a:p>
            <a:r>
              <a:rPr lang="en-US" sz="1050" i="1" dirty="0">
                <a:latin typeface="Gill Sans MT" panose="020B0502020104020203" pitchFamily="34" charset="0"/>
              </a:rPr>
              <a:t>This is a private home and we ask that you remain in your car. Please pull off the road completely and do not block driveways or roads.</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9810" y="3823711"/>
            <a:ext cx="2813539" cy="2286000"/>
          </a:xfrm>
          <a:prstGeom prst="rect">
            <a:avLst/>
          </a:prstGeom>
        </p:spPr>
      </p:pic>
    </p:spTree>
    <p:extLst>
      <p:ext uri="{BB962C8B-B14F-4D97-AF65-F5344CB8AC3E}">
        <p14:creationId xmlns:p14="http://schemas.microsoft.com/office/powerpoint/2010/main" val="1078028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3869" y="421995"/>
            <a:ext cx="7770114" cy="777240"/>
          </a:xfrm>
        </p:spPr>
        <p:txBody>
          <a:bodyPr>
            <a:normAutofit/>
          </a:bodyPr>
          <a:lstStyle/>
          <a:p>
            <a:r>
              <a:rPr lang="en-US" sz="2400" dirty="0">
                <a:latin typeface="Bernard MT Condensed" panose="02050806060905020404" pitchFamily="18" charset="0"/>
              </a:rPr>
              <a:t>Stop #</a:t>
            </a:r>
            <a:r>
              <a:rPr lang="en-US" sz="2400" dirty="0" smtClean="0">
                <a:latin typeface="Bernard MT Condensed" panose="02050806060905020404" pitchFamily="18" charset="0"/>
              </a:rPr>
              <a:t>2 Joseph </a:t>
            </a:r>
            <a:r>
              <a:rPr lang="en-US" sz="2400" dirty="0">
                <a:latin typeface="Bernard MT Condensed" panose="02050806060905020404" pitchFamily="18" charset="0"/>
              </a:rPr>
              <a:t>Barnard Home</a:t>
            </a:r>
            <a:br>
              <a:rPr lang="en-US" sz="2400" dirty="0">
                <a:latin typeface="Bernard MT Condensed" panose="02050806060905020404" pitchFamily="18" charset="0"/>
              </a:rPr>
            </a:br>
            <a:r>
              <a:rPr lang="en-US" sz="2400" dirty="0" smtClean="0">
                <a:latin typeface="Bernard MT Condensed" panose="02050806060905020404" pitchFamily="18" charset="0"/>
              </a:rPr>
              <a:t>1030 Briar </a:t>
            </a:r>
            <a:r>
              <a:rPr lang="en-US" sz="2400" dirty="0">
                <a:latin typeface="Bernard MT Condensed" panose="02050806060905020404" pitchFamily="18" charset="0"/>
              </a:rPr>
              <a:t>Hill Rd.</a:t>
            </a:r>
          </a:p>
        </p:txBody>
      </p:sp>
      <p:grpSp>
        <p:nvGrpSpPr>
          <p:cNvPr id="5" name="Group 4"/>
          <p:cNvGrpSpPr/>
          <p:nvPr/>
        </p:nvGrpSpPr>
        <p:grpSpPr>
          <a:xfrm>
            <a:off x="202872" y="7014210"/>
            <a:ext cx="2422340" cy="457200"/>
            <a:chOff x="202872" y="7014210"/>
            <a:chExt cx="2422340" cy="457200"/>
          </a:xfrm>
        </p:grpSpPr>
        <p:sp>
          <p:nvSpPr>
            <p:cNvPr id="6" name="Title 1"/>
            <p:cNvSpPr txBox="1">
              <a:spLocks/>
            </p:cNvSpPr>
            <p:nvPr/>
          </p:nvSpPr>
          <p:spPr>
            <a:xfrm>
              <a:off x="577316" y="7090885"/>
              <a:ext cx="2047896" cy="380525"/>
            </a:xfrm>
            <a:prstGeom prst="rect">
              <a:avLst/>
            </a:prstGeom>
          </p:spPr>
          <p:txBody>
            <a:bodyPr vert="horz" lIns="91440" tIns="45720" rIns="91440" bIns="45720" rtlCol="0" anchor="b">
              <a:normAutofit/>
            </a:bodyPr>
            <a:lstStyle>
              <a:lvl1pPr algn="l" defTabSz="1005840" rtl="0" eaLnBrk="1" latinLnBrk="0" hangingPunct="1">
                <a:lnSpc>
                  <a:spcPct val="85000"/>
                </a:lnSpc>
                <a:spcBef>
                  <a:spcPct val="0"/>
                </a:spcBef>
                <a:buNone/>
                <a:defRPr sz="7260" kern="1200" spc="-55" baseline="0">
                  <a:solidFill>
                    <a:schemeClr val="tx1"/>
                  </a:solidFill>
                  <a:latin typeface="+mj-lt"/>
                  <a:ea typeface="+mj-ea"/>
                  <a:cs typeface="+mj-cs"/>
                </a:defRPr>
              </a:lvl1pPr>
            </a:lstStyle>
            <a:p>
              <a:r>
                <a:rPr lang="en-US" sz="1100" cap="small" dirty="0">
                  <a:latin typeface="Felix Titling" panose="04060505060202020A04" pitchFamily="82" charset="0"/>
                </a:rPr>
                <a:t>Hopkinton Historical Society</a:t>
              </a:r>
              <a:br>
                <a:rPr lang="en-US" sz="1100" cap="small" dirty="0">
                  <a:latin typeface="Felix Titling" panose="04060505060202020A04" pitchFamily="82" charset="0"/>
                </a:rPr>
              </a:br>
              <a:r>
                <a:rPr lang="en-US" sz="1050" i="1" dirty="0">
                  <a:latin typeface="Gill Sans MT" panose="020B0502020104020203" pitchFamily="34" charset="0"/>
                </a:rPr>
                <a:t>Celebrating Hopkinton History Since 1859</a:t>
              </a:r>
              <a:endParaRPr lang="en-US" sz="1100" i="1" dirty="0">
                <a:latin typeface="Gill Sans MT" panose="020B0502020104020203"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72" y="7014210"/>
              <a:ext cx="374444" cy="457200"/>
            </a:xfrm>
            <a:prstGeom prst="rect">
              <a:avLst/>
            </a:prstGeom>
          </p:spPr>
        </p:pic>
      </p:grpSp>
      <p:sp>
        <p:nvSpPr>
          <p:cNvPr id="8" name="TextBox 7">
            <a:extLst>
              <a:ext uri="{FF2B5EF4-FFF2-40B4-BE49-F238E27FC236}">
                <a16:creationId xmlns:a16="http://schemas.microsoft.com/office/drawing/2014/main" id="{36A2B0D7-1BC9-4708-835B-0E1650376B0A}"/>
              </a:ext>
            </a:extLst>
          </p:cNvPr>
          <p:cNvSpPr txBox="1"/>
          <p:nvPr/>
        </p:nvSpPr>
        <p:spPr>
          <a:xfrm>
            <a:off x="783869" y="1492391"/>
            <a:ext cx="8312005" cy="5509200"/>
          </a:xfrm>
          <a:prstGeom prst="rect">
            <a:avLst/>
          </a:prstGeom>
          <a:noFill/>
        </p:spPr>
        <p:txBody>
          <a:bodyPr wrap="square" rtlCol="0">
            <a:spAutoFit/>
          </a:bodyPr>
          <a:lstStyle/>
          <a:p>
            <a:r>
              <a:rPr lang="en-US" sz="1100" b="1" dirty="0" smtClean="0">
                <a:latin typeface="Gill Sans MT" panose="020B0502020104020203" pitchFamily="34" charset="0"/>
              </a:rPr>
              <a:t>Biography of Joseph Barnard </a:t>
            </a:r>
          </a:p>
          <a:p>
            <a:r>
              <a:rPr lang="en-US" sz="1100" i="1" dirty="0" smtClean="0">
                <a:latin typeface="Gill Sans MT" panose="020B0502020104020203" pitchFamily="34" charset="0"/>
              </a:rPr>
              <a:t>Source:  Barnard</a:t>
            </a:r>
            <a:r>
              <a:rPr lang="en-US" sz="1100" i="1" dirty="0">
                <a:latin typeface="Gill Sans MT" panose="020B0502020104020203" pitchFamily="34" charset="0"/>
              </a:rPr>
              <a:t>, Jared Alan. Joseph Barnard, Access Genealogy. Accessed July 3rd 2020. https://accessgenealogy.com/new-hampshire/biography-of-joseph-barnard.htm.</a:t>
            </a:r>
            <a:endParaRPr lang="en-US" sz="1100" i="1" dirty="0" smtClean="0">
              <a:latin typeface="Gill Sans MT" panose="020B0502020104020203" pitchFamily="34" charset="0"/>
            </a:endParaRPr>
          </a:p>
          <a:p>
            <a:pPr indent="228600"/>
            <a:r>
              <a:rPr lang="en-US" sz="1100" dirty="0" smtClean="0">
                <a:latin typeface="Gill Sans MT" panose="020B0502020104020203" pitchFamily="34" charset="0"/>
              </a:rPr>
              <a:t>Joseph </a:t>
            </a:r>
            <a:r>
              <a:rPr lang="en-US" sz="1100" dirty="0">
                <a:latin typeface="Gill Sans MT" panose="020B0502020104020203" pitchFamily="34" charset="0"/>
              </a:rPr>
              <a:t>Barnard, third, a prominent agriculturalist, horticulturalist, stock-grower, and lumberman, of Hopkinton, Merrimack County, N.H., was born November 11, 1817, on the farm that he now owns and occupies, he being the third of the name to hold a title to it.  His grandfather, Joseph Barnard, the first of the name, so far as known, a native of Amesbury, Mass., coming to New Hampshire in 1765 or 1766, purchased land in the south-east part of Hopkinton.  The land was bought of the Rev. James Scales, the first settled minister in Hopkinton, it having been granted to him by the original proprietors, John Jones and others.  Grandfather Barnard lost his title to that land, as others did of their lands in the vicinity, by the claims of the “Bow Company,” so called, and was given in exchange by the proprietors the land, previously unallotted, on which he established his home, and which is now occupied by his grandson and namesake, as mentioned above.  It may be added as a part of this historical reminiscence that some land in the north-west part of the town of Hopkinton, north of the Contoocook River, was laid out in lots and sold at auction, to pay the expenses of the controversy with the Bow Company, the price received from the buyers, who were the Whites of Portsmouth, being ten cents an acre.</a:t>
            </a:r>
          </a:p>
          <a:p>
            <a:pPr indent="228600"/>
            <a:r>
              <a:rPr lang="en-US" sz="1100" dirty="0">
                <a:latin typeface="Gill Sans MT" panose="020B0502020104020203" pitchFamily="34" charset="0"/>
              </a:rPr>
              <a:t>The Barnards of Hopkinton are probably descendants of Thomas Barnard, an early settler of Salisbury, Mass., who was one of the first Selectmen of that part of the old town that in 1668 was incorporated as Amesbury.  Among his children were, it is said, a son Thomas, born in 1641, and Nathaniel, born in 1643. A Nathaniel Barnard, of Amesbury, evidently of a later generation, married Ruth French, of Kingston, N.H., and was the father of twelve children, including sons Joseph, Thomas, and Tristram, and a daughter, Mebitable (sic), who married a Currier, and lived to be one hundred and three years old</a:t>
            </a:r>
            <a:r>
              <a:rPr lang="en-US" sz="1100" dirty="0" smtClean="0">
                <a:latin typeface="Gill Sans MT" panose="020B0502020104020203" pitchFamily="34" charset="0"/>
              </a:rPr>
              <a:t>.</a:t>
            </a:r>
          </a:p>
          <a:p>
            <a:pPr indent="228600"/>
            <a:r>
              <a:rPr lang="en-US" sz="1100" dirty="0">
                <a:latin typeface="Gill Sans MT" panose="020B0502020104020203" pitchFamily="34" charset="0"/>
              </a:rPr>
              <a:t>Joseph Barnard, first, son of Nathaniel and Ruth, was born in Amesbury, Mass., January 12, 1737.  In 1766 he removed to Hopkinton, as stated above, and, establishing a home there, worked as a farmer and ship-carpenter until his death, November 13, 1815.  His first wife, Rhoda Currier Barnard, whom he married in Amesbury, died on April 7, 1794, leaving one daughter, Rhoda Currier, who married Ezra Morrill, of Hopkinton, and lived to the venerable age of ninety-three years.  Joseph Barnard, first, married for his second wife Mrs. Olive Blake Hale, widow of Captain John Hale, an officer in the Revolutionary War.  They had two children, Joseph, second, born May 6, 1795; and Sarah Ann, born April 12, 1798.  Sarah Ann Barnard became the wife of Joshua Pierce, of Warner, but spent her last years in Manchester, N.H., where her death occurred August 22, 1869</a:t>
            </a:r>
            <a:r>
              <a:rPr lang="en-US" sz="1100" dirty="0" smtClean="0">
                <a:latin typeface="Gill Sans MT" panose="020B0502020104020203" pitchFamily="34" charset="0"/>
              </a:rPr>
              <a:t>.</a:t>
            </a:r>
          </a:p>
          <a:p>
            <a:pPr indent="228600" algn="r"/>
            <a:r>
              <a:rPr lang="en-US" sz="1100" dirty="0">
                <a:latin typeface="Gill Sans MT" panose="020B0502020104020203" pitchFamily="34" charset="0"/>
              </a:rPr>
              <a:t>Joseph Barnard, second, father of the present Joseph, the special subject of this biographical sketch, was born, lived, and died on the old home farm, the date of his death being March 15, 1870.  He did his full share of the pioneer work begun by his father, adding to the improvements already made on the original purchase of one hundred and fifty acres, clearing, fencing, and draining a large part of it. His father was somewhat assisted by slave labor, as is clearly shown by the copy of a deed now in the possession of Joseph Barnard, third, it being a bill of sale, dated March 29, 1777, given him by Ruth Currier, of Kingston, N.H., conveying unto him a negro man named Seeko.  Mr. Barnard has likewise the indenture of a boy of thirteen years old, dated in 1769.  This deed of sale proves conclusively that slavery once existed in the old </a:t>
            </a:r>
            <a:r>
              <a:rPr lang="en-US" sz="1100" i="1" dirty="0" smtClean="0">
                <a:latin typeface="Gill Sans MT" panose="020B0502020104020203" pitchFamily="34" charset="0"/>
              </a:rPr>
              <a:t>cont’d </a:t>
            </a:r>
            <a:r>
              <a:rPr lang="en-US" sz="1100" i="1" dirty="0" smtClean="0">
                <a:latin typeface="Gill Sans MT" panose="020B0502020104020203" pitchFamily="34" charset="0"/>
              </a:rPr>
              <a:t>on next page</a:t>
            </a:r>
            <a:endParaRPr lang="en-US" sz="1100" i="1" dirty="0">
              <a:latin typeface="Gill Sans MT" panose="020B0502020104020203" pitchFamily="34" charset="0"/>
            </a:endParaRPr>
          </a:p>
        </p:txBody>
      </p:sp>
      <p:sp>
        <p:nvSpPr>
          <p:cNvPr id="9" name="TextBox 8"/>
          <p:cNvSpPr txBox="1"/>
          <p:nvPr/>
        </p:nvSpPr>
        <p:spPr>
          <a:xfrm>
            <a:off x="766832" y="1149181"/>
            <a:ext cx="7183635" cy="253916"/>
          </a:xfrm>
          <a:prstGeom prst="rect">
            <a:avLst/>
          </a:prstGeom>
          <a:noFill/>
        </p:spPr>
        <p:txBody>
          <a:bodyPr wrap="square" rtlCol="0">
            <a:spAutoFit/>
          </a:bodyPr>
          <a:lstStyle/>
          <a:p>
            <a:r>
              <a:rPr lang="en-US" sz="1050" i="1" dirty="0">
                <a:latin typeface="Gill Sans MT" panose="020B0502020104020203" pitchFamily="34" charset="0"/>
              </a:rPr>
              <a:t>This is a private home and we ask that you remain in your car. Please pull off the road completely and do not block driveways or roads.</a:t>
            </a:r>
          </a:p>
        </p:txBody>
      </p:sp>
    </p:spTree>
    <p:extLst>
      <p:ext uri="{BB962C8B-B14F-4D97-AF65-F5344CB8AC3E}">
        <p14:creationId xmlns:p14="http://schemas.microsoft.com/office/powerpoint/2010/main" val="2913384489"/>
      </p:ext>
    </p:extLst>
  </p:cSld>
  <p:clrMapOvr>
    <a:masterClrMapping/>
  </p:clrMapOvr>
</p:sld>
</file>

<file path=ppt/theme/theme1.xml><?xml version="1.0" encoding="utf-8"?>
<a:theme xmlns:a="http://schemas.openxmlformats.org/drawingml/2006/main" name="View">
  <a:themeElements>
    <a:clrScheme name="Custom 1">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FFFFF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docProps/app.xml><?xml version="1.0" encoding="utf-8"?>
<Properties xmlns="http://schemas.openxmlformats.org/officeDocument/2006/extended-properties" xmlns:vt="http://schemas.openxmlformats.org/officeDocument/2006/docPropsVTypes">
  <Template/>
  <TotalTime>41981</TotalTime>
  <Words>15910</Words>
  <Application>Microsoft Office PowerPoint</Application>
  <PresentationFormat>Custom</PresentationFormat>
  <Paragraphs>439</Paragraphs>
  <Slides>42</Slides>
  <Notes>0</Notes>
  <HiddenSlides>0</HiddenSlides>
  <MMClips>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42</vt:i4>
      </vt:variant>
    </vt:vector>
  </HeadingPairs>
  <TitlesOfParts>
    <vt:vector size="54" baseType="lpstr">
      <vt:lpstr>Arial</vt:lpstr>
      <vt:lpstr>Bernard MT Condensed</vt:lpstr>
      <vt:lpstr>Bodoni MT</vt:lpstr>
      <vt:lpstr>Bodoni MT Condensed</vt:lpstr>
      <vt:lpstr>Calibri</vt:lpstr>
      <vt:lpstr>Century Schoolbook</vt:lpstr>
      <vt:lpstr>Felix Titling</vt:lpstr>
      <vt:lpstr>Gill Sans MT</vt:lpstr>
      <vt:lpstr>Times New Roman</vt:lpstr>
      <vt:lpstr>Wingdings</vt:lpstr>
      <vt:lpstr>Wingdings 2</vt:lpstr>
      <vt:lpstr>View</vt:lpstr>
      <vt:lpstr>ALL…ABOARD! Economic, Social, &amp; Environmental Change  During New Hampshire’s Railroad Era</vt:lpstr>
      <vt:lpstr>PowerPoint Presentation</vt:lpstr>
      <vt:lpstr>PowerPoint Presentation</vt:lpstr>
      <vt:lpstr>PowerPoint Presentation</vt:lpstr>
      <vt:lpstr>Stop #1 Tyler Station near 833 Penacook Rd.</vt:lpstr>
      <vt:lpstr>Stop #1 Tyler Station near 833 Penacook Rd.</vt:lpstr>
      <vt:lpstr>Stop #1 Dorothy Brockway Osborne near 833 Penacook Rd.</vt:lpstr>
      <vt:lpstr>Stop #2 Joseph Barnard Home 1030 Briar Hill Rd.</vt:lpstr>
      <vt:lpstr>Stop #2 Joseph Barnard Home 1030 Briar Hill Rd.</vt:lpstr>
      <vt:lpstr>Stop #2 Joseph Barnard Home 1030 Briar Hill Rd.</vt:lpstr>
      <vt:lpstr>Stop #2 Joseph Barnard Home 1030 Briar Hill Rd.</vt:lpstr>
      <vt:lpstr>Stop #3 Inns, Summer Homes, and Camps 1548 Hopkinton Rd.</vt:lpstr>
      <vt:lpstr>Stop #3 Inns, Summer Homes, and Camps 1548 Hopkinton Rd.</vt:lpstr>
      <vt:lpstr>Stop #4a Contoocook Depot 896 Main St., Contoocook</vt:lpstr>
      <vt:lpstr>Stop #4a Contoocook Depot 896 Main St., Contoocook</vt:lpstr>
      <vt:lpstr>Stop #4a Contoocook Depot 896 Main St., Contoocook</vt:lpstr>
      <vt:lpstr>Stop #4a Contoocook Depot 896 Main St., Contoocook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Stop #4d Railroad Workers: Who built Hopkinton’s Railroads? 896 Main St., Contoocook</vt:lpstr>
      <vt:lpstr>Stop #4d Railroad Workers: Snapshot from the 1910 Census 896 Main St., Contoocook</vt:lpstr>
      <vt:lpstr>Stop #4d Railroad Workers: Labor Relations 896 Main St., Contoocook</vt:lpstr>
      <vt:lpstr>Stop #4d Railroad Workers: Forrest Gillingham 896 Main St., Contoocook</vt:lpstr>
      <vt:lpstr>Stop #4d Railroad Workers: Ken Smart 896 Main St., Contoocook</vt:lpstr>
      <vt:lpstr>PowerPoint Presentation</vt:lpstr>
      <vt:lpstr>PowerPoint Presentation</vt:lpstr>
      <vt:lpstr>PowerPoint Presentation</vt:lpstr>
      <vt:lpstr>Stop #5c Owners and Investors Municipal Parking Lot adjacent to 44 Cedar St.</vt:lpstr>
      <vt:lpstr>Stop #5d Incorporation of the Contoocook Valley Railroad, 1849 Municipal Parking Lot adjacent to 44 Cedar St.</vt:lpstr>
      <vt:lpstr>Stop #5d Perkins Manor, Home of Hamilton Eliot Perkins Municipal Parking Lot adjacent to 44 Cedar St.</vt:lpstr>
      <vt:lpstr>Stop #6 Stevens Rail Trail 61 Houston Dr. (parking for Rail Trail)</vt:lpstr>
      <vt:lpstr>Stop #6 Stevens Rail Trail 61 Houston Dr. (parking for Rail Trail)</vt:lpstr>
      <vt:lpstr>Stop #7a West Hopkinton: West Hopkinton Station Contoocook Reservoir Viewpoint, plus code: 57Q2+97 Hopkinton</vt:lpstr>
      <vt:lpstr>Stop #7b West Hopkinton: Davis Paper Company Contoocook Reservoir Viewpoint, plus code: 57Q2+97 Hopkinton</vt:lpstr>
      <vt:lpstr>Stop #7c: West Hopkinton:  Hopkinton-Everett Dam Contoocook Reservoir Viewpoint, plus code: 57Q2+97 Hopkinton</vt:lpstr>
      <vt:lpstr>In Conclusion…</vt:lpstr>
      <vt:lpstr>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All…Aboard!</dc:title>
  <dc:creator>Heather</dc:creator>
  <cp:lastModifiedBy>Heather</cp:lastModifiedBy>
  <cp:revision>392</cp:revision>
  <cp:lastPrinted>2020-06-19T20:11:51Z</cp:lastPrinted>
  <dcterms:created xsi:type="dcterms:W3CDTF">2020-05-19T16:05:17Z</dcterms:created>
  <dcterms:modified xsi:type="dcterms:W3CDTF">2020-07-30T18:53:40Z</dcterms:modified>
</cp:coreProperties>
</file>